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Default Extension="fntdata" ContentType="application/x-fontdata"/>
  <Override PartName="/ppt/slideLayouts/slideLayout1.xml" ContentType="application/vnd.openxmlformats-officedocument.presentationml.slideLayout+xml"/>
  <Default Extension="wav" ContentType="audio/wav"/>
  <Override PartName="/ppt/tags/tag1.xml" ContentType="application/vnd.openxmlformats-officedocument.presentationml.tags+xml"/>
  <Override PartName="/docProps/app.xml" ContentType="application/vnd.openxmlformats-officedocument.extended-properties+xml"/>
  <Override PartName="/ppt/tableStyles.xml" ContentType="application/vnd.openxmlformats-officedocument.presentationml.tableStyles+xml"/>
  <Override PartName="/ppt/slides/slide7.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handoutMasterIdLst>
    <p:handoutMasterId r:id="rId9"/>
  </p:handoutMasterIdLst>
  <p:sldIdLst>
    <p:sldId id="256" r:id="rId2"/>
    <p:sldId id="257" r:id="rId3"/>
    <p:sldId id="261" r:id="rId4"/>
    <p:sldId id="265" r:id="rId5"/>
    <p:sldId id="260" r:id="rId6"/>
    <p:sldId id="262" r:id="rId7"/>
    <p:sldId id="258" r:id="rId8"/>
  </p:sldIdLst>
  <p:sldSz cx="9144000" cy="6858000" type="screen4x3"/>
  <p:notesSz cx="6858000" cy="9144000"/>
  <p:embeddedFontLst>
    <p:embeddedFont>
      <p:font typeface="Calibri" pitchFamily="34" charset="0"/>
      <p:regular r:id="rId10"/>
      <p:bold r:id="rId11"/>
      <p:italic r:id="rId12"/>
      <p:boldItalic r:id="rId13"/>
    </p:embeddedFont>
    <p:embeddedFont>
      <p:font typeface="Open Sans" charset="0"/>
      <p:regular r:id="rId14"/>
      <p:bold r:id="rId15"/>
      <p:italic r:id="rId16"/>
      <p:boldItalic r:id="rId17"/>
    </p:embeddedFont>
    <p:embeddedFont>
      <p:font typeface="Adobe Gothic Std B" charset="-128"/>
      <p:bold r:id="rId18"/>
    </p:embeddedFont>
  </p:embeddedFontLst>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 xmlns:p15="http://schemas.microsoft.com/office/powerpoint/2012/main">
        <p15:guide id="1" orient="horz" pos="459" userDrawn="1">
          <p15:clr>
            <a:srgbClr val="A4A3A4"/>
          </p15:clr>
        </p15:guide>
        <p15:guide id="2" pos="2880" userDrawn="1">
          <p15:clr>
            <a:srgbClr val="A4A3A4"/>
          </p15:clr>
        </p15:guide>
        <p15:guide id="3" pos="5488" userDrawn="1">
          <p15:clr>
            <a:srgbClr val="A4A3A4"/>
          </p15:clr>
        </p15:guide>
        <p15:guide id="4" pos="272" userDrawn="1">
          <p15:clr>
            <a:srgbClr val="A4A3A4"/>
          </p15:clr>
        </p15:guide>
        <p15:guide id="5" orient="horz" pos="2160" userDrawn="1">
          <p15:clr>
            <a:srgbClr val="A4A3A4"/>
          </p15:clr>
        </p15:guide>
        <p15:guide id="6" orient="horz" pos="4042" userDrawn="1">
          <p15:clr>
            <a:srgbClr val="A4A3A4"/>
          </p15:clr>
        </p15:guide>
        <p15:guide id="7" userDrawn="1">
          <p15:clr>
            <a:srgbClr val="A4A3A4"/>
          </p15:clr>
        </p15:guide>
        <p15:guide id="8" pos="5760" userDrawn="1">
          <p15:clr>
            <a:srgbClr val="A4A3A4"/>
          </p15:clr>
        </p15:guide>
        <p15:guide id="9" orient="horz" userDrawn="1">
          <p15:clr>
            <a:srgbClr val="A4A3A4"/>
          </p15:clr>
        </p15:guide>
        <p15:guide id="10" orient="horz" pos="4320" userDrawn="1">
          <p15:clr>
            <a:srgbClr val="A4A3A4"/>
          </p15:clr>
        </p15:guide>
        <p15:guide id="12" orient="horz" pos="686" userDrawn="1">
          <p15:clr>
            <a:srgbClr val="A4A3A4"/>
          </p15:clr>
        </p15:guide>
        <p15:guide id="13" orient="horz" pos="867" userDrawn="1">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838041"/>
    <a:srgbClr val="7F8440"/>
    <a:srgbClr val="7E893B"/>
    <a:srgbClr val="71893B"/>
    <a:srgbClr val="42452F"/>
    <a:srgbClr val="9C842E"/>
    <a:srgbClr val="7E6E4C"/>
    <a:srgbClr val="333366"/>
    <a:srgbClr val="9E2C2C"/>
    <a:srgbClr val="9F2B57"/>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987" autoAdjust="0"/>
    <p:restoredTop sz="94660"/>
  </p:normalViewPr>
  <p:slideViewPr>
    <p:cSldViewPr snapToGrid="0" showGuides="1">
      <p:cViewPr varScale="1">
        <p:scale>
          <a:sx n="73" d="100"/>
          <a:sy n="73" d="100"/>
        </p:scale>
        <p:origin x="-1278" y="-102"/>
      </p:cViewPr>
      <p:guideLst>
        <p:guide orient="horz" pos="459"/>
        <p:guide orient="horz" pos="2160"/>
        <p:guide orient="horz" pos="4042"/>
        <p:guide orient="horz"/>
        <p:guide orient="horz" pos="4320"/>
        <p:guide orient="horz" pos="686"/>
        <p:guide orient="horz" pos="867"/>
        <p:guide pos="2880"/>
        <p:guide pos="5488"/>
        <p:guide pos="272"/>
        <p:guide/>
        <p:guide pos="5760"/>
      </p:guideLst>
    </p:cSldViewPr>
  </p:slid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90" d="100"/>
          <a:sy n="90" d="100"/>
        </p:scale>
        <p:origin x="3696" y="72"/>
      </p:cViewPr>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4.fntdata"/><Relationship Id="rId18"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font" Target="fonts/font3.fntdata"/><Relationship Id="rId17"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font" Target="fonts/font7.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font" Target="fonts/font6.fntdata"/><Relationship Id="rId10" Type="http://schemas.openxmlformats.org/officeDocument/2006/relationships/font" Target="fonts/font1.fntdata"/><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handoutMaster" Target="handoutMasters/handoutMaster1.xml"/><Relationship Id="rId14" Type="http://schemas.openxmlformats.org/officeDocument/2006/relationships/font" Target="fonts/font5.fntdata"/><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13E23B0-7AFB-419F-88ED-9863E094EC0D}" type="datetimeFigureOut">
              <a:rPr lang="en-GB" smtClean="0"/>
              <a:pPr/>
              <a:t>01/06/2020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6115618-F096-47F9-A2E0-5659E59688C3}" type="slidenum">
              <a:rPr lang="en-GB" smtClean="0"/>
              <a:pPr/>
              <a:t>‹#›</a:t>
            </a:fld>
            <a:endParaRPr lang="en-GB"/>
          </a:p>
        </p:txBody>
      </p:sp>
    </p:spTree>
    <p:extLst>
      <p:ext uri="{BB962C8B-B14F-4D97-AF65-F5344CB8AC3E}">
        <p14:creationId xmlns="" xmlns:p14="http://schemas.microsoft.com/office/powerpoint/2010/main" val="4266240116"/>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0% White">
    <p:bg>
      <p:bgPr>
        <a:solidFill>
          <a:schemeClr val="accent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3040" y="0"/>
            <a:ext cx="9137920" cy="6858000"/>
          </a:xfrm>
          <a:prstGeom prst="rect">
            <a:avLst/>
          </a:prstGeom>
        </p:spPr>
      </p:pic>
    </p:spTree>
    <p:extLst>
      <p:ext uri="{BB962C8B-B14F-4D97-AF65-F5344CB8AC3E}">
        <p14:creationId xmlns="" xmlns:p14="http://schemas.microsoft.com/office/powerpoint/2010/main" val="2052896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2% White">
    <p:bg>
      <p:bgPr>
        <a:solidFill>
          <a:schemeClr val="accent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3040" y="0"/>
            <a:ext cx="9137920" cy="6858000"/>
          </a:xfrm>
          <a:prstGeom prst="rect">
            <a:avLst/>
          </a:prstGeom>
        </p:spPr>
      </p:pic>
    </p:spTree>
    <p:extLst>
      <p:ext uri="{BB962C8B-B14F-4D97-AF65-F5344CB8AC3E}">
        <p14:creationId xmlns="" xmlns:p14="http://schemas.microsoft.com/office/powerpoint/2010/main" val="2241557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5% White">
    <p:bg>
      <p:bgPr>
        <a:solidFill>
          <a:schemeClr val="accent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3040" y="0"/>
            <a:ext cx="9137920" cy="6858000"/>
          </a:xfrm>
          <a:prstGeom prst="rect">
            <a:avLst/>
          </a:prstGeom>
        </p:spPr>
      </p:pic>
    </p:spTree>
    <p:extLst>
      <p:ext uri="{BB962C8B-B14F-4D97-AF65-F5344CB8AC3E}">
        <p14:creationId xmlns="" xmlns:p14="http://schemas.microsoft.com/office/powerpoint/2010/main" val="2088298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0% White">
    <p:bg>
      <p:bgPr>
        <a:solidFill>
          <a:schemeClr val="accent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3040" y="0"/>
            <a:ext cx="9137920" cy="6858000"/>
          </a:xfrm>
          <a:prstGeom prst="rect">
            <a:avLst/>
          </a:prstGeom>
        </p:spPr>
      </p:pic>
    </p:spTree>
    <p:extLst>
      <p:ext uri="{BB962C8B-B14F-4D97-AF65-F5344CB8AC3E}">
        <p14:creationId xmlns="" xmlns:p14="http://schemas.microsoft.com/office/powerpoint/2010/main" val="2034039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5% White">
    <p:bg>
      <p:bgPr>
        <a:solidFill>
          <a:schemeClr val="accent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3040" y="0"/>
            <a:ext cx="9137920" cy="6858000"/>
          </a:xfrm>
          <a:prstGeom prst="rect">
            <a:avLst/>
          </a:prstGeom>
        </p:spPr>
      </p:pic>
    </p:spTree>
    <p:extLst>
      <p:ext uri="{BB962C8B-B14F-4D97-AF65-F5344CB8AC3E}">
        <p14:creationId xmlns="" xmlns:p14="http://schemas.microsoft.com/office/powerpoint/2010/main" val="192945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5% White">
    <p:bg>
      <p:bgPr>
        <a:solidFill>
          <a:schemeClr val="accent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3040" y="0"/>
            <a:ext cx="9137920" cy="6858000"/>
          </a:xfrm>
          <a:prstGeom prst="rect">
            <a:avLst/>
          </a:prstGeom>
        </p:spPr>
      </p:pic>
    </p:spTree>
    <p:extLst>
      <p:ext uri="{BB962C8B-B14F-4D97-AF65-F5344CB8AC3E}">
        <p14:creationId xmlns="" xmlns:p14="http://schemas.microsoft.com/office/powerpoint/2010/main" val="2145560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850064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875463"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bg1"/>
                </a:solidFill>
                <a:latin typeface="+mn-lt"/>
              </a:defRPr>
            </a:lvl1pPr>
          </a:lstStyle>
          <a:p>
            <a:pPr>
              <a:defRPr/>
            </a:pPr>
            <a:fld id="{FC5A4305-8538-4AC5-A69B-BA0518FA21B2}" type="datetimeFigureOut">
              <a:rPr lang="en-GB"/>
              <a:pPr>
                <a:defRPr/>
              </a:pPr>
              <a:t>01/06/2020</a:t>
            </a:fld>
            <a:endParaRPr lang="en-GB" dirty="0"/>
          </a:p>
        </p:txBody>
      </p:sp>
    </p:spTree>
  </p:cSld>
  <p:clrMap bg1="lt1" tx1="dk1" bg2="lt2" tx2="dk2" accent1="accent1" accent2="accent2" accent3="accent3" accent4="accent4" accent5="accent5" accent6="accent6" hlink="hlink" folHlink="folHlink"/>
  <p:sldLayoutIdLst>
    <p:sldLayoutId id="2147483711" r:id="rId1"/>
    <p:sldLayoutId id="2147483717" r:id="rId2"/>
    <p:sldLayoutId id="2147483712" r:id="rId3"/>
    <p:sldLayoutId id="2147483713" r:id="rId4"/>
    <p:sldLayoutId id="2147483716" r:id="rId5"/>
    <p:sldLayoutId id="2147483714" r:id="rId6"/>
    <p:sldLayoutId id="2147483715" r:id="rId7"/>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7.xml"/><Relationship Id="rId1" Type="http://schemas.openxmlformats.org/officeDocument/2006/relationships/audio" Target="../media/audio1.wav"/><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xml"/><Relationship Id="rId1" Type="http://schemas.openxmlformats.org/officeDocument/2006/relationships/audio" Target="../media/audio2.wav"/><Relationship Id="rId5" Type="http://schemas.openxmlformats.org/officeDocument/2006/relationships/image" Target="../media/image8.png"/><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3.wav"/><Relationship Id="rId1" Type="http://schemas.openxmlformats.org/officeDocument/2006/relationships/tags" Target="../tags/tag1.xml"/><Relationship Id="rId5" Type="http://schemas.openxmlformats.org/officeDocument/2006/relationships/image" Target="../media/image8.pn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2.xml"/><Relationship Id="rId1" Type="http://schemas.openxmlformats.org/officeDocument/2006/relationships/audio" Target="../media/audio4.wav"/><Relationship Id="rId5" Type="http://schemas.openxmlformats.org/officeDocument/2006/relationships/image" Target="../media/image8.pn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xml"/><Relationship Id="rId1" Type="http://schemas.openxmlformats.org/officeDocument/2006/relationships/audio" Target="../media/audio5.wav"/><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xml"/><Relationship Id="rId1" Type="http://schemas.openxmlformats.org/officeDocument/2006/relationships/audio" Target="../media/audio6.wav"/><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7.xml"/><Relationship Id="rId1" Type="http://schemas.openxmlformats.org/officeDocument/2006/relationships/audio" Target="../media/audio7.wav"/><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417763" y="1701800"/>
            <a:ext cx="4319587" cy="2806700"/>
          </a:xfrm>
          <a:prstGeom prst="rect">
            <a:avLst/>
          </a:prstGeom>
          <a:solidFill>
            <a:srgbClr val="83804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5" name="Title 1"/>
          <p:cNvSpPr txBox="1">
            <a:spLocks/>
          </p:cNvSpPr>
          <p:nvPr/>
        </p:nvSpPr>
        <p:spPr bwMode="auto">
          <a:xfrm>
            <a:off x="2555874" y="2636253"/>
            <a:ext cx="4032251" cy="878725"/>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eaLnBrk="1" hangingPunct="1"/>
            <a:r>
              <a:rPr lang="en-GB" altLang="en-US" sz="2600" dirty="0">
                <a:solidFill>
                  <a:schemeClr val="bg1"/>
                </a:solidFill>
                <a:latin typeface="Open Sans" panose="020B0606030504020204" pitchFamily="34" charset="0"/>
                <a:cs typeface="Open Sans" panose="020B0606030504020204" pitchFamily="34" charset="0"/>
              </a:rPr>
              <a:t>Zoos Are Cruel and All the Animals Should Be Released into the Wild.</a:t>
            </a:r>
          </a:p>
        </p:txBody>
      </p:sp>
      <p:sp>
        <p:nvSpPr>
          <p:cNvPr id="6" name="Title 1"/>
          <p:cNvSpPr txBox="1">
            <a:spLocks/>
          </p:cNvSpPr>
          <p:nvPr/>
        </p:nvSpPr>
        <p:spPr bwMode="auto">
          <a:xfrm>
            <a:off x="2417763" y="2116188"/>
            <a:ext cx="4319587" cy="360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GB" alt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Topic</a:t>
            </a:r>
          </a:p>
        </p:txBody>
      </p:sp>
      <p:cxnSp>
        <p:nvCxnSpPr>
          <p:cNvPr id="7" name="Straight Connector 6"/>
          <p:cNvCxnSpPr/>
          <p:nvPr/>
        </p:nvCxnSpPr>
        <p:spPr>
          <a:xfrm>
            <a:off x="4110681" y="2560320"/>
            <a:ext cx="96382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2555875" y="1846263"/>
            <a:ext cx="4032250" cy="2519362"/>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10" name="~PP1682.WAV">
            <a:hlinkClick r:id="" action="ppaction://media"/>
          </p:cNvPr>
          <p:cNvPicPr>
            <a:picLocks noRot="1" noChangeAspect="1"/>
          </p:cNvPicPr>
          <p:nvPr>
            <a:wavAudioFile r:embed="rId1" name="~PP1682.WAV"/>
          </p:nvPr>
        </p:nvPicPr>
        <p:blipFill>
          <a:blip r:embed="rId4" cstate="print"/>
          <a:stretch>
            <a:fillRect/>
          </a:stretch>
        </p:blipFill>
        <p:spPr>
          <a:xfrm>
            <a:off x="8632825" y="6346825"/>
            <a:ext cx="304800" cy="304800"/>
          </a:xfrm>
          <a:prstGeom prst="rect">
            <a:avLst/>
          </a:prstGeom>
        </p:spPr>
      </p:pic>
    </p:spTree>
  </p:cSld>
  <p:clrMapOvr>
    <a:masterClrMapping/>
  </p:clrMapOvr>
  <p:transition advTm="150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lum/>
          </a:blip>
          <a:srcRect/>
          <a:stretch>
            <a:fillRect/>
          </a:stretch>
        </a:blipFill>
        <a:effectLst/>
      </p:bgPr>
    </p:bg>
    <p:spTree>
      <p:nvGrpSpPr>
        <p:cNvPr id="1" name=""/>
        <p:cNvGrpSpPr/>
        <p:nvPr/>
      </p:nvGrpSpPr>
      <p:grpSpPr>
        <a:xfrm>
          <a:off x="0" y="0"/>
          <a:ext cx="0" cy="0"/>
          <a:chOff x="0" y="0"/>
          <a:chExt cx="0" cy="0"/>
        </a:xfrm>
      </p:grpSpPr>
      <p:sp>
        <p:nvSpPr>
          <p:cNvPr id="7170" name="Title 1"/>
          <p:cNvSpPr>
            <a:spLocks noGrp="1"/>
          </p:cNvSpPr>
          <p:nvPr>
            <p:ph type="ctrTitle" idx="4294967295"/>
          </p:nvPr>
        </p:nvSpPr>
        <p:spPr bwMode="auto">
          <a:xfrm>
            <a:off x="0" y="728663"/>
            <a:ext cx="9144000" cy="6207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ltLang="en-US" sz="3600" b="1" dirty="0">
                <a:solidFill>
                  <a:srgbClr val="838041"/>
                </a:solidFill>
                <a:latin typeface="Open Sans" panose="020B0606030504020204" pitchFamily="34" charset="0"/>
                <a:ea typeface="Open Sans" panose="020B0606030504020204" pitchFamily="34" charset="0"/>
                <a:cs typeface="Open Sans" panose="020B0606030504020204" pitchFamily="34" charset="0"/>
              </a:rPr>
              <a:t>Zoos: The Context</a:t>
            </a:r>
          </a:p>
        </p:txBody>
      </p:sp>
      <p:sp>
        <p:nvSpPr>
          <p:cNvPr id="8" name="Title 1"/>
          <p:cNvSpPr txBox="1">
            <a:spLocks/>
          </p:cNvSpPr>
          <p:nvPr/>
        </p:nvSpPr>
        <p:spPr>
          <a:xfrm>
            <a:off x="3835324" y="1516813"/>
            <a:ext cx="4868563" cy="4262705"/>
          </a:xfrm>
          <a:prstGeom prst="rect">
            <a:avLst/>
          </a:prstGeom>
        </p:spPr>
        <p:txBody>
          <a:bodyPr wrap="square"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600"/>
              </a:spcAft>
              <a:defRPr/>
            </a:pPr>
            <a:r>
              <a:rPr lang="en-GB" sz="1600" dirty="0">
                <a:solidFill>
                  <a:schemeClr val="tx1">
                    <a:lumMod val="85000"/>
                    <a:lumOff val="15000"/>
                  </a:schemeClr>
                </a:solidFill>
                <a:latin typeface="Open Sans" pitchFamily="34" charset="0"/>
                <a:ea typeface="Open Sans" pitchFamily="34" charset="0"/>
                <a:cs typeface="Open Sans" pitchFamily="34" charset="0"/>
              </a:rPr>
              <a:t>In May, 2019 a Canadian zoo owner in Quebec was charged with animal cruelty when a member of the public reported that the animals were kept in poor conditions and expressed concern for their welfare.</a:t>
            </a:r>
          </a:p>
          <a:p>
            <a:pPr algn="l" fontAlgn="auto">
              <a:spcAft>
                <a:spcPts val="600"/>
              </a:spcAft>
              <a:defRPr/>
            </a:pPr>
            <a:r>
              <a:rPr lang="en-GB" sz="1600" dirty="0">
                <a:solidFill>
                  <a:schemeClr val="tx1">
                    <a:lumMod val="85000"/>
                    <a:lumOff val="15000"/>
                  </a:schemeClr>
                </a:solidFill>
                <a:latin typeface="Open Sans" pitchFamily="34" charset="0"/>
                <a:ea typeface="Open Sans" pitchFamily="34" charset="0"/>
                <a:cs typeface="Open Sans" pitchFamily="34" charset="0"/>
              </a:rPr>
              <a:t>Zoos began their life as ‘menageries’, typically an enclosed space used to keep exotic animals in captivity. Zoos often belonged to rich people and royalty as a sign of their wealth </a:t>
            </a:r>
            <a:br>
              <a:rPr lang="en-GB" sz="1600" dirty="0">
                <a:solidFill>
                  <a:schemeClr val="tx1">
                    <a:lumMod val="85000"/>
                    <a:lumOff val="15000"/>
                  </a:schemeClr>
                </a:solidFill>
                <a:latin typeface="Open Sans" pitchFamily="34" charset="0"/>
                <a:ea typeface="Open Sans" pitchFamily="34" charset="0"/>
                <a:cs typeface="Open Sans" pitchFamily="34" charset="0"/>
              </a:rPr>
            </a:br>
            <a:r>
              <a:rPr lang="en-GB" sz="1600" dirty="0">
                <a:solidFill>
                  <a:schemeClr val="tx1">
                    <a:lumMod val="85000"/>
                    <a:lumOff val="15000"/>
                  </a:schemeClr>
                </a:solidFill>
                <a:latin typeface="Open Sans" pitchFamily="34" charset="0"/>
                <a:ea typeface="Open Sans" pitchFamily="34" charset="0"/>
                <a:cs typeface="Open Sans" pitchFamily="34" charset="0"/>
              </a:rPr>
              <a:t>and power.</a:t>
            </a:r>
          </a:p>
          <a:p>
            <a:pPr algn="l" fontAlgn="auto">
              <a:spcAft>
                <a:spcPts val="600"/>
              </a:spcAft>
              <a:defRPr/>
            </a:pPr>
            <a:r>
              <a:rPr lang="en-GB" sz="1600" dirty="0">
                <a:solidFill>
                  <a:schemeClr val="tx1">
                    <a:lumMod val="85000"/>
                    <a:lumOff val="15000"/>
                  </a:schemeClr>
                </a:solidFill>
                <a:latin typeface="Open Sans" pitchFamily="34" charset="0"/>
                <a:ea typeface="Open Sans" pitchFamily="34" charset="0"/>
                <a:cs typeface="Open Sans" pitchFamily="34" charset="0"/>
              </a:rPr>
              <a:t>Modern zoos often incorporate scientific research, educational exhibits and conservation efforts but many activists argue that zoos are unnatural, cause unnecessary stress to animals and argue that animals are simply kept for human entertainment.</a:t>
            </a:r>
          </a:p>
          <a:p>
            <a:pPr algn="l" fontAlgn="auto">
              <a:spcAft>
                <a:spcPts val="600"/>
              </a:spcAft>
              <a:defRPr/>
            </a:pPr>
            <a:r>
              <a:rPr lang="en-GB" sz="1600" b="1" dirty="0">
                <a:solidFill>
                  <a:schemeClr val="tx1">
                    <a:lumMod val="85000"/>
                    <a:lumOff val="15000"/>
                  </a:schemeClr>
                </a:solidFill>
                <a:latin typeface="Open Sans" pitchFamily="34" charset="0"/>
                <a:ea typeface="Open Sans" pitchFamily="34" charset="0"/>
                <a:cs typeface="Open Sans" pitchFamily="34" charset="0"/>
              </a:rPr>
              <a:t>Do you think zoos should be closed down and their animals released into the wild?</a:t>
            </a:r>
          </a:p>
        </p:txBody>
      </p:sp>
      <p:pic>
        <p:nvPicPr>
          <p:cNvPr id="4" name="Picture 3"/>
          <p:cNvPicPr>
            <a:picLocks noChangeAspect="1"/>
          </p:cNvPicPr>
          <p:nvPr/>
        </p:nvPicPr>
        <p:blipFill rotWithShape="1">
          <a:blip r:embed="rId4" cstate="print">
            <a:extLst>
              <a:ext uri="{28A0092B-C50C-407E-A947-70E740481C1C}">
                <a14:useLocalDpi xmlns="" xmlns:a14="http://schemas.microsoft.com/office/drawing/2010/main" val="0"/>
              </a:ext>
            </a:extLst>
          </a:blip>
          <a:srcRect l="13603" r="35788"/>
          <a:stretch/>
        </p:blipFill>
        <p:spPr>
          <a:xfrm>
            <a:off x="431800" y="1516813"/>
            <a:ext cx="3176373" cy="4183771"/>
          </a:xfrm>
          <a:prstGeom prst="rect">
            <a:avLst/>
          </a:prstGeom>
        </p:spPr>
      </p:pic>
      <p:pic>
        <p:nvPicPr>
          <p:cNvPr id="5" name="~PP2169.WAV">
            <a:hlinkClick r:id="" action="ppaction://media"/>
          </p:cNvPr>
          <p:cNvPicPr>
            <a:picLocks noRot="1" noChangeAspect="1"/>
          </p:cNvPicPr>
          <p:nvPr>
            <a:wavAudioFile r:embed="rId1" name="~PP2169.WAV"/>
          </p:nvPr>
        </p:nvPicPr>
        <p:blipFill>
          <a:blip r:embed="rId5" cstate="print"/>
          <a:stretch>
            <a:fillRect/>
          </a:stretch>
        </p:blipFill>
        <p:spPr>
          <a:xfrm>
            <a:off x="8632825" y="6346825"/>
            <a:ext cx="304800" cy="304800"/>
          </a:xfrm>
          <a:prstGeom prst="rect">
            <a:avLst/>
          </a:prstGeom>
        </p:spPr>
      </p:pic>
    </p:spTree>
  </p:cSld>
  <p:clrMapOvr>
    <a:masterClrMapping/>
  </p:clrMapOvr>
  <p:transition advTm="668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4" cstate="print">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bwMode="auto">
          <a:xfrm>
            <a:off x="773113" y="2600325"/>
            <a:ext cx="7559675" cy="1285875"/>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a:lstStyle>
          <a:p>
            <a:r>
              <a:rPr lang="en-GB" altLang="en-US" sz="3600" b="1" dirty="0">
                <a:solidFill>
                  <a:srgbClr val="838041"/>
                </a:solidFill>
                <a:latin typeface="Open Sans" panose="020B0606030504020204" pitchFamily="34" charset="0"/>
                <a:ea typeface="Open Sans" panose="020B0606030504020204" pitchFamily="34" charset="0"/>
                <a:cs typeface="Open Sans" panose="020B0606030504020204" pitchFamily="34" charset="0"/>
              </a:rPr>
              <a:t>What Do You Think?</a:t>
            </a:r>
            <a:r>
              <a:rPr lang="en-GB" altLang="en-US" sz="3600" b="1" dirty="0">
                <a:solidFill>
                  <a:srgbClr val="809141"/>
                </a:solidFill>
                <a:latin typeface="Adobe Gothic Std B" panose="020B0800000000000000" pitchFamily="34" charset="-128"/>
                <a:ea typeface="Adobe Gothic Std B" panose="020B0800000000000000" pitchFamily="34" charset="-128"/>
                <a:cs typeface="Open Sans" panose="020B0606030504020204" pitchFamily="34" charset="0"/>
              </a:rPr>
              <a:t/>
            </a:r>
            <a:br>
              <a:rPr lang="en-GB" altLang="en-US" sz="3600" b="1" dirty="0">
                <a:solidFill>
                  <a:srgbClr val="809141"/>
                </a:solidFill>
                <a:latin typeface="Adobe Gothic Std B" panose="020B0800000000000000" pitchFamily="34" charset="-128"/>
                <a:ea typeface="Adobe Gothic Std B" panose="020B0800000000000000" pitchFamily="34" charset="-128"/>
                <a:cs typeface="Open Sans" panose="020B0606030504020204" pitchFamily="34" charset="0"/>
              </a:rPr>
            </a:br>
            <a:r>
              <a:rPr lang="en-GB" sz="2400" b="1" dirty="0">
                <a:solidFill>
                  <a:schemeClr val="tx1">
                    <a:lumMod val="75000"/>
                    <a:lumOff val="25000"/>
                  </a:schemeClr>
                </a:solidFill>
                <a:latin typeface="Open Sans" pitchFamily="34" charset="0"/>
                <a:ea typeface="Open Sans" pitchFamily="34" charset="0"/>
                <a:cs typeface="Open Sans" pitchFamily="34" charset="0"/>
              </a:rPr>
              <a:t>Who do you agree </a:t>
            </a:r>
            <a:br>
              <a:rPr lang="en-GB" sz="2400" b="1" dirty="0">
                <a:solidFill>
                  <a:schemeClr val="tx1">
                    <a:lumMod val="75000"/>
                    <a:lumOff val="25000"/>
                  </a:schemeClr>
                </a:solidFill>
                <a:latin typeface="Open Sans" pitchFamily="34" charset="0"/>
                <a:ea typeface="Open Sans" pitchFamily="34" charset="0"/>
                <a:cs typeface="Open Sans" pitchFamily="34" charset="0"/>
              </a:rPr>
            </a:br>
            <a:r>
              <a:rPr lang="en-GB" sz="2400" b="1" dirty="0">
                <a:solidFill>
                  <a:schemeClr val="tx1">
                    <a:lumMod val="75000"/>
                    <a:lumOff val="25000"/>
                  </a:schemeClr>
                </a:solidFill>
                <a:latin typeface="Open Sans" pitchFamily="34" charset="0"/>
                <a:ea typeface="Open Sans" pitchFamily="34" charset="0"/>
                <a:cs typeface="Open Sans" pitchFamily="34" charset="0"/>
              </a:rPr>
              <a:t>with? Why?</a:t>
            </a:r>
            <a:r>
              <a:rPr lang="en-GB" sz="2400" b="1" dirty="0">
                <a:solidFill>
                  <a:srgbClr val="809141"/>
                </a:solidFill>
                <a:latin typeface="Open Sans" pitchFamily="34" charset="0"/>
                <a:ea typeface="Open Sans" pitchFamily="34" charset="0"/>
                <a:cs typeface="Open Sans" pitchFamily="34" charset="0"/>
              </a:rPr>
              <a:t> </a:t>
            </a:r>
            <a:r>
              <a:rPr lang="en-GB" sz="3600" b="1" dirty="0">
                <a:solidFill>
                  <a:srgbClr val="809141"/>
                </a:solidFill>
                <a:latin typeface="Open Sans" pitchFamily="34" charset="0"/>
                <a:ea typeface="Open Sans" pitchFamily="34" charset="0"/>
                <a:cs typeface="Open Sans" pitchFamily="34" charset="0"/>
              </a:rPr>
              <a:t/>
            </a:r>
            <a:br>
              <a:rPr lang="en-GB" sz="3600" b="1" dirty="0">
                <a:solidFill>
                  <a:srgbClr val="809141"/>
                </a:solidFill>
                <a:latin typeface="Open Sans" pitchFamily="34" charset="0"/>
                <a:ea typeface="Open Sans" pitchFamily="34" charset="0"/>
                <a:cs typeface="Open Sans" pitchFamily="34" charset="0"/>
              </a:rPr>
            </a:br>
            <a:endParaRPr lang="en-GB" altLang="en-US" sz="3600" b="1" dirty="0">
              <a:solidFill>
                <a:srgbClr val="809141"/>
              </a:solidFill>
              <a:latin typeface="Adobe Gothic Std B" panose="020B0800000000000000" pitchFamily="34" charset="-128"/>
              <a:ea typeface="Adobe Gothic Std B" panose="020B0800000000000000" pitchFamily="34" charset="-128"/>
              <a:cs typeface="Open Sans" panose="020B0606030504020204" pitchFamily="34" charset="0"/>
            </a:endParaRPr>
          </a:p>
        </p:txBody>
      </p:sp>
      <p:sp>
        <p:nvSpPr>
          <p:cNvPr id="5" name="Title 1"/>
          <p:cNvSpPr txBox="1">
            <a:spLocks/>
          </p:cNvSpPr>
          <p:nvPr/>
        </p:nvSpPr>
        <p:spPr bwMode="auto">
          <a:xfrm>
            <a:off x="773113" y="5083695"/>
            <a:ext cx="7561262" cy="11088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GB" altLang="en-US" sz="3600" b="1" dirty="0">
                <a:solidFill>
                  <a:srgbClr val="838041"/>
                </a:solidFill>
                <a:latin typeface="Open Sans" panose="020B0606030504020204" pitchFamily="34" charset="0"/>
                <a:ea typeface="Open Sans" panose="020B0606030504020204" pitchFamily="34" charset="0"/>
                <a:cs typeface="Open Sans" panose="020B0606030504020204" pitchFamily="34" charset="0"/>
              </a:rPr>
              <a:t>What Do You Think?</a:t>
            </a:r>
          </a:p>
          <a:p>
            <a:pPr algn="ctr" eaLnBrk="1" hangingPunct="1"/>
            <a:r>
              <a:rPr lang="en-GB" sz="2400" b="1" dirty="0">
                <a:solidFill>
                  <a:schemeClr val="tx1">
                    <a:lumMod val="75000"/>
                    <a:lumOff val="25000"/>
                  </a:schemeClr>
                </a:solidFill>
                <a:latin typeface="Open Sans" pitchFamily="34" charset="0"/>
                <a:ea typeface="Open Sans" pitchFamily="34" charset="0"/>
                <a:cs typeface="Open Sans" pitchFamily="34" charset="0"/>
              </a:rPr>
              <a:t>Who do you agree with? Why? </a:t>
            </a:r>
          </a:p>
          <a:p>
            <a:pPr algn="ctr" eaLnBrk="1" hangingPunct="1"/>
            <a:endParaRPr lang="en-GB" altLang="en-US" sz="3600" b="1" dirty="0">
              <a:solidFill>
                <a:srgbClr val="DBA139"/>
              </a:solidFill>
              <a:latin typeface="Adobe Gothic Std B" panose="020B0800000000000000" pitchFamily="34" charset="-128"/>
              <a:ea typeface="Adobe Gothic Std B" panose="020B0800000000000000" pitchFamily="34" charset="-128"/>
              <a:cs typeface="Open Sans" panose="020B0606030504020204" pitchFamily="34" charset="0"/>
            </a:endParaRPr>
          </a:p>
        </p:txBody>
      </p:sp>
      <p:grpSp>
        <p:nvGrpSpPr>
          <p:cNvPr id="9" name="Group 8"/>
          <p:cNvGrpSpPr/>
          <p:nvPr/>
        </p:nvGrpSpPr>
        <p:grpSpPr>
          <a:xfrm>
            <a:off x="556755" y="873760"/>
            <a:ext cx="8235434" cy="4091710"/>
            <a:chOff x="556755" y="873760"/>
            <a:chExt cx="8235434" cy="4091710"/>
          </a:xfrm>
        </p:grpSpPr>
        <p:sp>
          <p:nvSpPr>
            <p:cNvPr id="12" name="Rectangle 11"/>
            <p:cNvSpPr/>
            <p:nvPr/>
          </p:nvSpPr>
          <p:spPr>
            <a:xfrm>
              <a:off x="4231859" y="1141615"/>
              <a:ext cx="4560330" cy="3556000"/>
            </a:xfrm>
            <a:prstGeom prst="rect">
              <a:avLst/>
            </a:prstGeom>
            <a:solidFill>
              <a:schemeClr val="bg1">
                <a:alpha val="25000"/>
              </a:schemeClr>
            </a:solidFill>
            <a:ln cap="sq">
              <a:solidFill>
                <a:srgbClr val="83804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252000" rIns="252000" anchor="ctr"/>
            <a:lstStyle/>
            <a:p>
              <a:pPr>
                <a:defRPr/>
              </a:pPr>
              <a:r>
                <a:rPr lang="en-GB" sz="1700" dirty="0">
                  <a:solidFill>
                    <a:prstClr val="black"/>
                  </a:solidFill>
                  <a:latin typeface="Open Sans" panose="020B0606030504020204" pitchFamily="34" charset="0"/>
                  <a:ea typeface="Open Sans" panose="020B0606030504020204" pitchFamily="34" charset="0"/>
                  <a:cs typeface="Open Sans" panose="020B0606030504020204" pitchFamily="34" charset="0"/>
                </a:rPr>
                <a:t>“These horrendous places should stop kidding themselves by suggesting that zoo visits are educational. Most visitors don’t spend much time reading the information boards – they just look at the animals and move on. Animals often show signs of stress at being forced to live in captivity, many are made to live in unnatural climates and there’s just something wrong about forcing animals to live a life where people stare at them all day for entertainment.”</a:t>
              </a:r>
            </a:p>
          </p:txBody>
        </p:sp>
        <p:pic>
          <p:nvPicPr>
            <p:cNvPr id="3" name="Picture 2"/>
            <p:cNvPicPr>
              <a:picLocks noChangeAspect="1"/>
            </p:cNvPicPr>
            <p:nvPr/>
          </p:nvPicPr>
          <p:blipFill rotWithShape="1">
            <a:blip r:embed="rId4" cstate="print">
              <a:extLst>
                <a:ext uri="{28A0092B-C50C-407E-A947-70E740481C1C}">
                  <a14:useLocalDpi xmlns="" xmlns:a14="http://schemas.microsoft.com/office/drawing/2010/main" val="0"/>
                </a:ext>
              </a:extLst>
            </a:blip>
            <a:srcRect l="6089" t="12730" r="57223" b="27588"/>
            <a:stretch/>
          </p:blipFill>
          <p:spPr>
            <a:xfrm>
              <a:off x="556755" y="873760"/>
              <a:ext cx="3354844" cy="4091710"/>
            </a:xfrm>
            <a:prstGeom prst="ellipse">
              <a:avLst/>
            </a:prstGeom>
          </p:spPr>
        </p:pic>
      </p:grpSp>
      <p:grpSp>
        <p:nvGrpSpPr>
          <p:cNvPr id="10" name="Group 9"/>
          <p:cNvGrpSpPr/>
          <p:nvPr/>
        </p:nvGrpSpPr>
        <p:grpSpPr>
          <a:xfrm>
            <a:off x="431800" y="873760"/>
            <a:ext cx="8117346" cy="4091710"/>
            <a:chOff x="431800" y="873760"/>
            <a:chExt cx="8117346" cy="4091710"/>
          </a:xfrm>
        </p:grpSpPr>
        <p:sp>
          <p:nvSpPr>
            <p:cNvPr id="6" name="Rectangle 5"/>
            <p:cNvSpPr/>
            <p:nvPr/>
          </p:nvSpPr>
          <p:spPr>
            <a:xfrm>
              <a:off x="431800" y="1141615"/>
              <a:ext cx="4542811" cy="3556000"/>
            </a:xfrm>
            <a:prstGeom prst="rect">
              <a:avLst/>
            </a:prstGeom>
            <a:solidFill>
              <a:schemeClr val="bg1">
                <a:alpha val="25000"/>
              </a:schemeClr>
            </a:solidFill>
            <a:ln cap="sq">
              <a:solidFill>
                <a:srgbClr val="83804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252000" rIns="252000" anchor="ctr"/>
            <a:lstStyle/>
            <a:p>
              <a:pPr>
                <a:defRPr/>
              </a:pPr>
              <a:r>
                <a:rPr lang="en-GB" dirty="0">
                  <a:solidFill>
                    <a:prstClr val="black"/>
                  </a:solidFill>
                  <a:latin typeface="Open Sans" panose="020B0606030504020204" pitchFamily="34" charset="0"/>
                  <a:ea typeface="Open Sans" panose="020B0606030504020204" pitchFamily="34" charset="0"/>
                  <a:cs typeface="Open Sans" panose="020B0606030504020204" pitchFamily="34" charset="0"/>
                </a:rPr>
                <a:t>“People don’t understand the good that a zoo does. There are education centres for school visits that provide people with a chance to see animals that they’d otherwise never see in the wild. Zoos are also really important for research and conservation efforts too. A lot of money is invested in preserving natural habitats and zoos play an important role in looking after endangered animals.” </a:t>
              </a:r>
            </a:p>
          </p:txBody>
        </p:sp>
        <p:pic>
          <p:nvPicPr>
            <p:cNvPr id="13" name="Picture 12"/>
            <p:cNvPicPr>
              <a:picLocks noChangeAspect="1"/>
            </p:cNvPicPr>
            <p:nvPr/>
          </p:nvPicPr>
          <p:blipFill rotWithShape="1">
            <a:blip r:embed="rId4" cstate="print">
              <a:extLst>
                <a:ext uri="{28A0092B-C50C-407E-A947-70E740481C1C}">
                  <a14:useLocalDpi xmlns="" xmlns:a14="http://schemas.microsoft.com/office/drawing/2010/main" val="0"/>
                </a:ext>
              </a:extLst>
            </a:blip>
            <a:srcRect l="56931" t="12730" r="6381" b="27588"/>
            <a:stretch/>
          </p:blipFill>
          <p:spPr>
            <a:xfrm>
              <a:off x="5194302" y="873760"/>
              <a:ext cx="3354844" cy="4091710"/>
            </a:xfrm>
            <a:prstGeom prst="ellipse">
              <a:avLst/>
            </a:prstGeom>
          </p:spPr>
        </p:pic>
      </p:grpSp>
      <p:pic>
        <p:nvPicPr>
          <p:cNvPr id="19" name="~PP2611.WAV">
            <a:hlinkClick r:id="" action="ppaction://media"/>
          </p:cNvPr>
          <p:cNvPicPr>
            <a:picLocks noRot="1" noChangeAspect="1"/>
          </p:cNvPicPr>
          <p:nvPr>
            <a:wavAudioFile r:embed="rId2" name="~PP2611.WAV"/>
          </p:nvPr>
        </p:nvPicPr>
        <p:blipFill>
          <a:blip r:embed="rId5" cstate="print"/>
          <a:stretch>
            <a:fillRect/>
          </a:stretch>
        </p:blipFill>
        <p:spPr>
          <a:xfrm>
            <a:off x="8632825" y="6346825"/>
            <a:ext cx="304800" cy="304800"/>
          </a:xfrm>
          <a:prstGeom prst="rect">
            <a:avLst/>
          </a:prstGeom>
        </p:spPr>
      </p:pic>
    </p:spTree>
    <p:custDataLst>
      <p:tags r:id="rId1"/>
    </p:custDataLst>
    <p:extLst>
      <p:ext uri="{BB962C8B-B14F-4D97-AF65-F5344CB8AC3E}">
        <p14:creationId xmlns="" xmlns:p14="http://schemas.microsoft.com/office/powerpoint/2010/main" val="2915769819"/>
      </p:ext>
    </p:extLst>
  </p:cSld>
  <p:clrMapOvr>
    <a:masterClrMapping/>
  </p:clrMapOvr>
  <p:transition advTm="925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1" fill="hold" display="0">
                  <p:stCondLst>
                    <p:cond delay="indefinite"/>
                  </p:stCondLst>
                  <p:endCondLst>
                    <p:cond evt="onPrev" delay="0">
                      <p:tgtEl>
                        <p:sldTgt/>
                      </p:tgtEl>
                    </p:cond>
                    <p:cond evt="onStopAudio" delay="0">
                      <p:tgtEl>
                        <p:sldTgt/>
                      </p:tgtEl>
                    </p:cond>
                  </p:endCondLst>
                </p:cTn>
                <p:tgtEl>
                  <p:spTgt spid="19"/>
                </p:tgtEl>
              </p:cMediaNode>
            </p:audio>
          </p:childTnLst>
        </p:cTn>
      </p:par>
    </p:tnLst>
    <p:bldLst>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lum/>
          </a:blip>
          <a:srcRect/>
          <a:stretch>
            <a:fillRect/>
          </a:stretch>
        </a:blipFill>
        <a:effectLst/>
      </p:bgPr>
    </p:bg>
    <p:spTree>
      <p:nvGrpSpPr>
        <p:cNvPr id="1" name=""/>
        <p:cNvGrpSpPr/>
        <p:nvPr/>
      </p:nvGrpSpPr>
      <p:grpSpPr>
        <a:xfrm>
          <a:off x="0" y="0"/>
          <a:ext cx="0" cy="0"/>
          <a:chOff x="0" y="0"/>
          <a:chExt cx="0" cy="0"/>
        </a:xfrm>
      </p:grpSpPr>
      <p:sp>
        <p:nvSpPr>
          <p:cNvPr id="9218" name="Title 1"/>
          <p:cNvSpPr>
            <a:spLocks noGrp="1"/>
          </p:cNvSpPr>
          <p:nvPr>
            <p:ph type="ctrTitle" idx="4294967295"/>
          </p:nvPr>
        </p:nvSpPr>
        <p:spPr bwMode="auto">
          <a:xfrm>
            <a:off x="335038" y="2077970"/>
            <a:ext cx="4360530" cy="79216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l" eaLnBrk="1" hangingPunct="1"/>
            <a:r>
              <a:rPr lang="en-GB" altLang="en-US" sz="3600" b="1" dirty="0">
                <a:solidFill>
                  <a:srgbClr val="838041"/>
                </a:solidFill>
                <a:latin typeface="Adobe Gothic Std B" panose="020B0800000000000000" pitchFamily="34" charset="-128"/>
                <a:ea typeface="Adobe Gothic Std B" panose="020B0800000000000000" pitchFamily="34" charset="-128"/>
                <a:cs typeface="Open Sans" panose="020B0606030504020204" pitchFamily="34" charset="0"/>
              </a:rPr>
              <a:t>For and Against</a:t>
            </a:r>
          </a:p>
        </p:txBody>
      </p:sp>
      <p:sp>
        <p:nvSpPr>
          <p:cNvPr id="9" name="Title 1"/>
          <p:cNvSpPr txBox="1">
            <a:spLocks/>
          </p:cNvSpPr>
          <p:nvPr/>
        </p:nvSpPr>
        <p:spPr>
          <a:xfrm>
            <a:off x="335039" y="2708208"/>
            <a:ext cx="4360530" cy="121092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600"/>
              </a:spcAft>
              <a:defRPr/>
            </a:pPr>
            <a:r>
              <a:rPr lang="en-GB" sz="2000" dirty="0">
                <a:solidFill>
                  <a:schemeClr val="tx1">
                    <a:lumMod val="85000"/>
                    <a:lumOff val="15000"/>
                  </a:schemeClr>
                </a:solidFill>
                <a:latin typeface="Open Sans" pitchFamily="34" charset="0"/>
                <a:ea typeface="Open Sans" pitchFamily="34" charset="0"/>
                <a:cs typeface="Open Sans" pitchFamily="34" charset="0"/>
              </a:rPr>
              <a:t>Considering different points of view as well as your own, consider why some people would want to keep zoos open while others would want them to close permanently. </a:t>
            </a:r>
          </a:p>
        </p:txBody>
      </p:sp>
      <p:pic>
        <p:nvPicPr>
          <p:cNvPr id="4" name="Picture 3"/>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370809" y="0"/>
            <a:ext cx="3773191" cy="6858000"/>
          </a:xfrm>
          <a:prstGeom prst="rect">
            <a:avLst/>
          </a:prstGeom>
        </p:spPr>
      </p:pic>
      <p:pic>
        <p:nvPicPr>
          <p:cNvPr id="5" name="~PP2854.WAV">
            <a:hlinkClick r:id="" action="ppaction://media"/>
          </p:cNvPr>
          <p:cNvPicPr>
            <a:picLocks noRot="1" noChangeAspect="1"/>
          </p:cNvPicPr>
          <p:nvPr>
            <a:wavAudioFile r:embed="rId1" name="~PP2854.WAV"/>
          </p:nvPr>
        </p:nvPicPr>
        <p:blipFill>
          <a:blip r:embed="rId5" cstate="print"/>
          <a:stretch>
            <a:fillRect/>
          </a:stretch>
        </p:blipFill>
        <p:spPr>
          <a:xfrm>
            <a:off x="8632825" y="6346825"/>
            <a:ext cx="304800" cy="304800"/>
          </a:xfrm>
          <a:prstGeom prst="rect">
            <a:avLst/>
          </a:prstGeom>
        </p:spPr>
      </p:pic>
    </p:spTree>
    <p:extLst>
      <p:ext uri="{BB962C8B-B14F-4D97-AF65-F5344CB8AC3E}">
        <p14:creationId xmlns="" xmlns:p14="http://schemas.microsoft.com/office/powerpoint/2010/main" val="3654428178"/>
      </p:ext>
    </p:extLst>
  </p:cSld>
  <p:clrMapOvr>
    <a:masterClrMapping/>
  </p:clrMapOvr>
  <p:transition advTm="217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lum/>
          </a:blip>
          <a:srcRect/>
          <a:stretch>
            <a:fillRect/>
          </a:stretch>
        </a:blipFill>
        <a:effectLst/>
      </p:bgPr>
    </p:bg>
    <p:spTree>
      <p:nvGrpSpPr>
        <p:cNvPr id="1" name=""/>
        <p:cNvGrpSpPr/>
        <p:nvPr/>
      </p:nvGrpSpPr>
      <p:grpSpPr>
        <a:xfrm>
          <a:off x="0" y="0"/>
          <a:ext cx="0" cy="0"/>
          <a:chOff x="0" y="0"/>
          <a:chExt cx="0" cy="0"/>
        </a:xfrm>
      </p:grpSpPr>
      <p:sp>
        <p:nvSpPr>
          <p:cNvPr id="7170" name="Title 1"/>
          <p:cNvSpPr>
            <a:spLocks noGrp="1"/>
          </p:cNvSpPr>
          <p:nvPr>
            <p:ph type="ctrTitle" idx="4294967295"/>
          </p:nvPr>
        </p:nvSpPr>
        <p:spPr bwMode="auto">
          <a:xfrm>
            <a:off x="1974678" y="1491693"/>
            <a:ext cx="5194643" cy="6207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ltLang="en-US" sz="3600" b="1" dirty="0">
                <a:solidFill>
                  <a:srgbClr val="838041"/>
                </a:solidFill>
                <a:latin typeface="Open Sans" panose="020B0606030504020204" pitchFamily="34" charset="0"/>
                <a:ea typeface="Open Sans" panose="020B0606030504020204" pitchFamily="34" charset="0"/>
                <a:cs typeface="Open Sans" panose="020B0606030504020204" pitchFamily="34" charset="0"/>
              </a:rPr>
              <a:t>Research Activity</a:t>
            </a:r>
          </a:p>
        </p:txBody>
      </p:sp>
      <p:sp>
        <p:nvSpPr>
          <p:cNvPr id="8" name="Title 1"/>
          <p:cNvSpPr txBox="1">
            <a:spLocks/>
          </p:cNvSpPr>
          <p:nvPr/>
        </p:nvSpPr>
        <p:spPr>
          <a:xfrm>
            <a:off x="1974678" y="2112406"/>
            <a:ext cx="5194643" cy="3170099"/>
          </a:xfrm>
          <a:prstGeom prst="rect">
            <a:avLst/>
          </a:prstGeom>
        </p:spPr>
        <p:txBody>
          <a:bodyPr wrap="square"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600"/>
              </a:spcAft>
              <a:defRPr/>
            </a:pPr>
            <a:r>
              <a:rPr lang="en-GB" sz="1800" dirty="0">
                <a:solidFill>
                  <a:schemeClr val="tx1">
                    <a:lumMod val="85000"/>
                    <a:lumOff val="15000"/>
                  </a:schemeClr>
                </a:solidFill>
                <a:latin typeface="Open Sans" pitchFamily="34" charset="0"/>
                <a:ea typeface="Open Sans" pitchFamily="34" charset="0"/>
                <a:cs typeface="Open Sans" pitchFamily="34" charset="0"/>
              </a:rPr>
              <a:t>Many zoos now include educational facilities, researchers and attempt to preserve endangered species. Find and research a </a:t>
            </a:r>
            <a:r>
              <a:rPr lang="en-GB" sz="1800" dirty="0" smtClean="0">
                <a:solidFill>
                  <a:schemeClr val="tx1">
                    <a:lumMod val="85000"/>
                    <a:lumOff val="15000"/>
                  </a:schemeClr>
                </a:solidFill>
                <a:latin typeface="Open Sans" pitchFamily="34" charset="0"/>
                <a:ea typeface="Open Sans" pitchFamily="34" charset="0"/>
                <a:cs typeface="Open Sans" pitchFamily="34" charset="0"/>
              </a:rPr>
              <a:t>zoo (Dublin Zoo) </a:t>
            </a:r>
            <a:r>
              <a:rPr lang="en-GB" sz="1800" dirty="0">
                <a:solidFill>
                  <a:schemeClr val="tx1">
                    <a:lumMod val="85000"/>
                    <a:lumOff val="15000"/>
                  </a:schemeClr>
                </a:solidFill>
                <a:latin typeface="Open Sans" pitchFamily="34" charset="0"/>
                <a:ea typeface="Open Sans" pitchFamily="34" charset="0"/>
                <a:cs typeface="Open Sans" pitchFamily="34" charset="0"/>
              </a:rPr>
              <a:t>on the </a:t>
            </a:r>
            <a:r>
              <a:rPr lang="en-GB" sz="1800" dirty="0" smtClean="0">
                <a:solidFill>
                  <a:schemeClr val="tx1">
                    <a:lumMod val="85000"/>
                    <a:lumOff val="15000"/>
                  </a:schemeClr>
                </a:solidFill>
                <a:latin typeface="Open Sans" pitchFamily="34" charset="0"/>
                <a:ea typeface="Open Sans" pitchFamily="34" charset="0"/>
                <a:cs typeface="Open Sans" pitchFamily="34" charset="0"/>
              </a:rPr>
              <a:t>Internet </a:t>
            </a:r>
            <a:r>
              <a:rPr lang="en-GB" sz="1800" dirty="0">
                <a:solidFill>
                  <a:schemeClr val="tx1">
                    <a:lumMod val="85000"/>
                    <a:lumOff val="15000"/>
                  </a:schemeClr>
                </a:solidFill>
                <a:latin typeface="Open Sans" pitchFamily="34" charset="0"/>
                <a:ea typeface="Open Sans" pitchFamily="34" charset="0"/>
                <a:cs typeface="Open Sans" pitchFamily="34" charset="0"/>
              </a:rPr>
              <a:t>and answer the following questions.</a:t>
            </a:r>
          </a:p>
          <a:p>
            <a:pPr fontAlgn="auto">
              <a:spcAft>
                <a:spcPts val="600"/>
              </a:spcAft>
              <a:defRPr/>
            </a:pPr>
            <a:r>
              <a:rPr lang="en-GB" sz="1800" b="1" dirty="0">
                <a:solidFill>
                  <a:schemeClr val="tx1">
                    <a:lumMod val="85000"/>
                    <a:lumOff val="15000"/>
                  </a:schemeClr>
                </a:solidFill>
                <a:latin typeface="Open Sans" pitchFamily="34" charset="0"/>
                <a:ea typeface="Open Sans" pitchFamily="34" charset="0"/>
                <a:cs typeface="Open Sans" pitchFamily="34" charset="0"/>
              </a:rPr>
              <a:t>How many animals does this zoo contain?</a:t>
            </a:r>
          </a:p>
          <a:p>
            <a:pPr fontAlgn="auto">
              <a:spcAft>
                <a:spcPts val="600"/>
              </a:spcAft>
              <a:defRPr/>
            </a:pPr>
            <a:r>
              <a:rPr lang="en-GB" sz="1800" b="1" dirty="0">
                <a:solidFill>
                  <a:schemeClr val="tx1">
                    <a:lumMod val="85000"/>
                    <a:lumOff val="15000"/>
                  </a:schemeClr>
                </a:solidFill>
                <a:latin typeface="Open Sans" pitchFamily="34" charset="0"/>
                <a:ea typeface="Open Sans" pitchFamily="34" charset="0"/>
                <a:cs typeface="Open Sans" pitchFamily="34" charset="0"/>
              </a:rPr>
              <a:t>Does this zoo offer educational facilities?</a:t>
            </a:r>
          </a:p>
          <a:p>
            <a:pPr fontAlgn="auto">
              <a:spcAft>
                <a:spcPts val="600"/>
              </a:spcAft>
              <a:defRPr/>
            </a:pPr>
            <a:r>
              <a:rPr lang="en-GB" sz="1800" b="1" dirty="0">
                <a:solidFill>
                  <a:schemeClr val="tx1">
                    <a:lumMod val="85000"/>
                    <a:lumOff val="15000"/>
                  </a:schemeClr>
                </a:solidFill>
                <a:latin typeface="Open Sans" pitchFamily="34" charset="0"/>
                <a:ea typeface="Open Sans" pitchFamily="34" charset="0"/>
                <a:cs typeface="Open Sans" pitchFamily="34" charset="0"/>
              </a:rPr>
              <a:t>Does this zoo attempt to conserve endangered species? </a:t>
            </a:r>
          </a:p>
          <a:p>
            <a:pPr fontAlgn="auto">
              <a:spcAft>
                <a:spcPts val="600"/>
              </a:spcAft>
              <a:defRPr/>
            </a:pPr>
            <a:r>
              <a:rPr lang="en-GB" sz="1800" b="1" dirty="0">
                <a:solidFill>
                  <a:schemeClr val="tx1">
                    <a:lumMod val="85000"/>
                    <a:lumOff val="15000"/>
                  </a:schemeClr>
                </a:solidFill>
                <a:latin typeface="Open Sans" pitchFamily="34" charset="0"/>
                <a:ea typeface="Open Sans" pitchFamily="34" charset="0"/>
                <a:cs typeface="Open Sans" pitchFamily="34" charset="0"/>
              </a:rPr>
              <a:t>What endangered species does this zoo keep?</a:t>
            </a:r>
          </a:p>
        </p:txBody>
      </p:sp>
      <p:pic>
        <p:nvPicPr>
          <p:cNvPr id="7" name="~PP923.WAV">
            <a:hlinkClick r:id="" action="ppaction://media"/>
          </p:cNvPr>
          <p:cNvPicPr>
            <a:picLocks noRot="1" noChangeAspect="1"/>
          </p:cNvPicPr>
          <p:nvPr>
            <a:wavAudioFile r:embed="rId1" name="~PP923.WAV"/>
          </p:nvPr>
        </p:nvPicPr>
        <p:blipFill>
          <a:blip r:embed="rId4" cstate="print"/>
          <a:stretch>
            <a:fillRect/>
          </a:stretch>
        </p:blipFill>
        <p:spPr>
          <a:xfrm>
            <a:off x="8632825" y="6346825"/>
            <a:ext cx="304800" cy="304800"/>
          </a:xfrm>
          <a:prstGeom prst="rect">
            <a:avLst/>
          </a:prstGeom>
        </p:spPr>
      </p:pic>
    </p:spTree>
    <p:extLst>
      <p:ext uri="{BB962C8B-B14F-4D97-AF65-F5344CB8AC3E}">
        <p14:creationId xmlns="" xmlns:p14="http://schemas.microsoft.com/office/powerpoint/2010/main" val="4230920402"/>
      </p:ext>
    </p:extLst>
  </p:cSld>
  <p:clrMapOvr>
    <a:masterClrMapping/>
  </p:clrMapOvr>
  <p:transition advTm="478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lum/>
          </a:blip>
          <a:srcRect/>
          <a:stretch>
            <a:fillRect/>
          </a:stretch>
        </a:blipFill>
        <a:effectLst/>
      </p:bgPr>
    </p:bg>
    <p:spTree>
      <p:nvGrpSpPr>
        <p:cNvPr id="1" name=""/>
        <p:cNvGrpSpPr/>
        <p:nvPr/>
      </p:nvGrpSpPr>
      <p:grpSpPr>
        <a:xfrm>
          <a:off x="0" y="0"/>
          <a:ext cx="0" cy="0"/>
          <a:chOff x="0" y="0"/>
          <a:chExt cx="0" cy="0"/>
        </a:xfrm>
      </p:grpSpPr>
      <p:sp>
        <p:nvSpPr>
          <p:cNvPr id="7170" name="Title 1"/>
          <p:cNvSpPr>
            <a:spLocks noGrp="1"/>
          </p:cNvSpPr>
          <p:nvPr>
            <p:ph type="ctrTitle" idx="4294967295"/>
          </p:nvPr>
        </p:nvSpPr>
        <p:spPr bwMode="auto">
          <a:xfrm>
            <a:off x="860854" y="2034205"/>
            <a:ext cx="7422292" cy="6207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ltLang="en-US" sz="3600" b="1" dirty="0">
                <a:solidFill>
                  <a:srgbClr val="838041"/>
                </a:solidFill>
                <a:latin typeface="Open Sans" panose="020B0606030504020204" pitchFamily="34" charset="0"/>
                <a:ea typeface="Open Sans" panose="020B0606030504020204" pitchFamily="34" charset="0"/>
                <a:cs typeface="Open Sans" panose="020B0606030504020204" pitchFamily="34" charset="0"/>
              </a:rPr>
              <a:t>The Big Question: </a:t>
            </a:r>
            <a:r>
              <a:rPr lang="en-GB" altLang="en-US" sz="2800" b="1" dirty="0">
                <a:solidFill>
                  <a:srgbClr val="838041"/>
                </a:solidFill>
                <a:latin typeface="Open Sans" panose="020B0606030504020204" pitchFamily="34" charset="0"/>
                <a:ea typeface="Open Sans" panose="020B0606030504020204" pitchFamily="34" charset="0"/>
                <a:cs typeface="Open Sans" panose="020B0606030504020204" pitchFamily="34" charset="0"/>
              </a:rPr>
              <a:t/>
            </a:r>
            <a:br>
              <a:rPr lang="en-GB" altLang="en-US" sz="2800" b="1" dirty="0">
                <a:solidFill>
                  <a:srgbClr val="838041"/>
                </a:solidFill>
                <a:latin typeface="Open Sans" panose="020B0606030504020204" pitchFamily="34" charset="0"/>
                <a:ea typeface="Open Sans" panose="020B0606030504020204" pitchFamily="34" charset="0"/>
                <a:cs typeface="Open Sans" panose="020B0606030504020204" pitchFamily="34" charset="0"/>
              </a:rPr>
            </a:br>
            <a:r>
              <a:rPr lang="en-GB" altLang="en-US" sz="2800" b="1" dirty="0">
                <a:solidFill>
                  <a:srgbClr val="838041"/>
                </a:solidFill>
                <a:latin typeface="Open Sans" panose="020B0606030504020204" pitchFamily="34" charset="0"/>
                <a:ea typeface="Open Sans" panose="020B0606030504020204" pitchFamily="34" charset="0"/>
                <a:cs typeface="Open Sans" panose="020B0606030504020204" pitchFamily="34" charset="0"/>
              </a:rPr>
              <a:t>Zoos Are Cruel and All the Animals Should Be Released into the Wild.</a:t>
            </a:r>
            <a:br>
              <a:rPr lang="en-GB" altLang="en-US" sz="2800" b="1" dirty="0">
                <a:solidFill>
                  <a:srgbClr val="838041"/>
                </a:solidFill>
                <a:latin typeface="Open Sans" panose="020B0606030504020204" pitchFamily="34" charset="0"/>
                <a:ea typeface="Open Sans" panose="020B0606030504020204" pitchFamily="34" charset="0"/>
                <a:cs typeface="Open Sans" panose="020B0606030504020204" pitchFamily="34" charset="0"/>
              </a:rPr>
            </a:br>
            <a:endParaRPr lang="en-GB" altLang="en-US" sz="2800" b="1" dirty="0">
              <a:solidFill>
                <a:srgbClr val="83804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itle 1"/>
          <p:cNvSpPr txBox="1">
            <a:spLocks/>
          </p:cNvSpPr>
          <p:nvPr/>
        </p:nvSpPr>
        <p:spPr>
          <a:xfrm>
            <a:off x="1714499" y="3560805"/>
            <a:ext cx="5715001" cy="1631216"/>
          </a:xfrm>
          <a:prstGeom prst="rect">
            <a:avLst/>
          </a:prstGeom>
        </p:spPr>
        <p:txBody>
          <a:bodyPr wrap="square"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600"/>
              </a:spcAft>
              <a:defRPr/>
            </a:pPr>
            <a:r>
              <a:rPr lang="en-GB" sz="1800" dirty="0">
                <a:solidFill>
                  <a:schemeClr val="tx1">
                    <a:lumMod val="85000"/>
                    <a:lumOff val="15000"/>
                  </a:schemeClr>
                </a:solidFill>
                <a:latin typeface="Open Sans" pitchFamily="34" charset="0"/>
                <a:ea typeface="Open Sans" pitchFamily="34" charset="0"/>
                <a:cs typeface="Open Sans" pitchFamily="34" charset="0"/>
              </a:rPr>
              <a:t>Write a speech or presentation to tackle the statement above. Consider the pros and cons and come to a conclusion.</a:t>
            </a:r>
          </a:p>
          <a:p>
            <a:pPr fontAlgn="auto">
              <a:spcAft>
                <a:spcPts val="600"/>
              </a:spcAft>
              <a:defRPr/>
            </a:pPr>
            <a:endParaRPr lang="en-GB" sz="1800" dirty="0">
              <a:solidFill>
                <a:schemeClr val="tx1">
                  <a:lumMod val="85000"/>
                  <a:lumOff val="15000"/>
                </a:schemeClr>
              </a:solidFill>
              <a:latin typeface="Open Sans" pitchFamily="34" charset="0"/>
              <a:ea typeface="Open Sans" pitchFamily="34" charset="0"/>
              <a:cs typeface="Open Sans" pitchFamily="34" charset="0"/>
            </a:endParaRPr>
          </a:p>
          <a:p>
            <a:pPr fontAlgn="auto">
              <a:spcAft>
                <a:spcPts val="600"/>
              </a:spcAft>
              <a:defRPr/>
            </a:pPr>
            <a:r>
              <a:rPr lang="en-GB" sz="1800" dirty="0">
                <a:solidFill>
                  <a:schemeClr val="tx1">
                    <a:lumMod val="85000"/>
                    <a:lumOff val="15000"/>
                  </a:schemeClr>
                </a:solidFill>
                <a:latin typeface="Open Sans" pitchFamily="34" charset="0"/>
                <a:ea typeface="Open Sans" pitchFamily="34" charset="0"/>
                <a:cs typeface="Open Sans" pitchFamily="34" charset="0"/>
              </a:rPr>
              <a:t>(Pretend that you are giving this speech to your class)</a:t>
            </a:r>
          </a:p>
        </p:txBody>
      </p:sp>
      <p:pic>
        <p:nvPicPr>
          <p:cNvPr id="9" name="~PP754.WAV">
            <a:hlinkClick r:id="" action="ppaction://media"/>
          </p:cNvPr>
          <p:cNvPicPr>
            <a:picLocks noRot="1" noChangeAspect="1"/>
          </p:cNvPicPr>
          <p:nvPr>
            <a:wavAudioFile r:embed="rId1" name="~PP754.WAV"/>
          </p:nvPr>
        </p:nvPicPr>
        <p:blipFill>
          <a:blip r:embed="rId4" cstate="print"/>
          <a:stretch>
            <a:fillRect/>
          </a:stretch>
        </p:blipFill>
        <p:spPr>
          <a:xfrm>
            <a:off x="8632825" y="6346825"/>
            <a:ext cx="304800" cy="304800"/>
          </a:xfrm>
          <a:prstGeom prst="rect">
            <a:avLst/>
          </a:prstGeom>
        </p:spPr>
      </p:pic>
    </p:spTree>
    <p:extLst>
      <p:ext uri="{BB962C8B-B14F-4D97-AF65-F5344CB8AC3E}">
        <p14:creationId xmlns="" xmlns:p14="http://schemas.microsoft.com/office/powerpoint/2010/main" val="2163778327"/>
      </p:ext>
    </p:extLst>
  </p:cSld>
  <p:clrMapOvr>
    <a:masterClrMapping/>
  </p:clrMapOvr>
  <p:transition advTm="365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lum/>
          </a:blip>
          <a:srcRect/>
          <a:stretch>
            <a:fillRect/>
          </a:stretch>
        </a:blipFill>
        <a:effectLst/>
      </p:bgPr>
    </p:bg>
    <p:spTree>
      <p:nvGrpSpPr>
        <p:cNvPr id="1" name=""/>
        <p:cNvGrpSpPr/>
        <p:nvPr/>
      </p:nvGrpSpPr>
      <p:grpSpPr>
        <a:xfrm>
          <a:off x="0" y="0"/>
          <a:ext cx="0" cy="0"/>
          <a:chOff x="0" y="0"/>
          <a:chExt cx="0" cy="0"/>
        </a:xfrm>
      </p:grpSpPr>
      <p:pic>
        <p:nvPicPr>
          <p:cNvPr id="3" name="~PP301.WAV">
            <a:hlinkClick r:id="" action="ppaction://media"/>
          </p:cNvPr>
          <p:cNvPicPr>
            <a:picLocks noRot="1" noChangeAspect="1"/>
          </p:cNvPicPr>
          <p:nvPr>
            <a:wavAudioFile r:embed="rId1" name="~PP301.WAV"/>
          </p:nvPr>
        </p:nvPicPr>
        <p:blipFill>
          <a:blip r:embed="rId4" cstate="print"/>
          <a:stretch>
            <a:fillRect/>
          </a:stretch>
        </p:blipFill>
        <p:spPr>
          <a:xfrm>
            <a:off x="8632825" y="6346825"/>
            <a:ext cx="304800" cy="304800"/>
          </a:xfrm>
          <a:prstGeom prst="rect">
            <a:avLst/>
          </a:prstGeom>
        </p:spPr>
      </p:pic>
    </p:spTree>
  </p:cSld>
  <p:clrMapOvr>
    <a:masterClrMapping/>
  </p:clrMapOvr>
  <p:transition advTm="154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9.7|4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Beyond - Debate PowerPoint Template.pptx" id="{30448F45-DA48-40AE-868D-A96382622756}" vid="{6D0B319D-50FA-4C37-8FF2-BC9C82F6D1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Beyond - Debate PowerPoint Template</Template>
  <TotalTime>366</TotalTime>
  <Words>397</Words>
  <Application>Microsoft Office PowerPoint</Application>
  <PresentationFormat>On-screen Show (4:3)</PresentationFormat>
  <Paragraphs>24</Paragraphs>
  <Slides>7</Slides>
  <Notes>0</Notes>
  <HiddenSlides>0</HiddenSlides>
  <MMClips>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Arial</vt:lpstr>
      <vt:lpstr>Calibri</vt:lpstr>
      <vt:lpstr>Open Sans</vt:lpstr>
      <vt:lpstr>Adobe Gothic Std B</vt:lpstr>
      <vt:lpstr>Office Theme</vt:lpstr>
      <vt:lpstr>Slide 1</vt:lpstr>
      <vt:lpstr>Zoos: The Context</vt:lpstr>
      <vt:lpstr>Slide 3</vt:lpstr>
      <vt:lpstr>For and Against</vt:lpstr>
      <vt:lpstr>Research Activity</vt:lpstr>
      <vt:lpstr>The Big Question:  Zoos Are Cruel and All the Animals Should Be Released into the Wild. </vt:lpstr>
      <vt:lpstr>Slide 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 Robertshaw</dc:creator>
  <cp:lastModifiedBy>Owner</cp:lastModifiedBy>
  <cp:revision>29</cp:revision>
  <dcterms:created xsi:type="dcterms:W3CDTF">2019-05-02T10:09:24Z</dcterms:created>
  <dcterms:modified xsi:type="dcterms:W3CDTF">2020-06-01T13:46:04Z</dcterms:modified>
</cp:coreProperties>
</file>