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76" r:id="rId4"/>
    <p:sldId id="277" r:id="rId5"/>
    <p:sldId id="278" r:id="rId6"/>
    <p:sldId id="279" r:id="rId7"/>
    <p:sldId id="280" r:id="rId8"/>
    <p:sldId id="281" r:id="rId9"/>
    <p:sldId id="282" r:id="rId10"/>
    <p:sldId id="283" r:id="rId11"/>
    <p:sldId id="284" r:id="rId12"/>
    <p:sldId id="285" r:id="rId13"/>
    <p:sldId id="267" r:id="rId14"/>
  </p:sldIdLst>
  <p:sldSz cx="9144000" cy="6858000" type="screen4x3"/>
  <p:notesSz cx="6858000" cy="9144000"/>
  <p:embeddedFontLst>
    <p:embeddedFont>
      <p:font typeface="Twinkl" pitchFamily="2"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429"/>
    <a:srgbClr val="6FBD84"/>
    <a:srgbClr val="FFE864"/>
    <a:srgbClr val="E8C500"/>
    <a:srgbClr val="F9B000"/>
    <a:srgbClr val="47B1E5"/>
    <a:srgbClr val="007AC2"/>
    <a:srgbClr val="AAD377"/>
    <a:srgbClr val="CA1363"/>
    <a:srgbClr val="EA51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varScale="1">
        <p:scale>
          <a:sx n="111" d="100"/>
          <a:sy n="111" d="100"/>
        </p:scale>
        <p:origin x="1572"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14/10/2019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4012187"/>
            <a:ext cx="5179665" cy="1049106"/>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pPr>
              <a:lnSpc>
                <a:spcPct val="100000"/>
              </a:lnSpc>
              <a:spcBef>
                <a:spcPct val="0"/>
              </a:spcBef>
              <a:buFontTx/>
              <a:buNone/>
            </a:pPr>
            <a:r>
              <a:rPr lang="en-GB" altLang="en-US" dirty="0">
                <a:solidFill>
                  <a:schemeClr val="tx1"/>
                </a:solidFill>
              </a:rPr>
              <a:t>Men wore breeches, a type of trouser that went to just above the knee. Silk stockings were worn by men and women. </a:t>
            </a:r>
          </a:p>
        </p:txBody>
      </p:sp>
      <p:sp>
        <p:nvSpPr>
          <p:cNvPr id="9" name="Isosceles Triangle 8"/>
          <p:cNvSpPr/>
          <p:nvPr/>
        </p:nvSpPr>
        <p:spPr>
          <a:xfrm rot="12600000">
            <a:off x="6129677" y="168080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The Stuart Era (1603 – 1714)</a:t>
            </a:r>
          </a:p>
        </p:txBody>
      </p:sp>
      <p:sp>
        <p:nvSpPr>
          <p:cNvPr id="2" name="Rectangle 1"/>
          <p:cNvSpPr/>
          <p:nvPr/>
        </p:nvSpPr>
        <p:spPr>
          <a:xfrm>
            <a:off x="755650" y="2132944"/>
            <a:ext cx="5952721" cy="772107"/>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116000" bIns="108000" rtlCol="0" anchor="ctr">
            <a:spAutoFit/>
          </a:bodyPr>
          <a:lstStyle/>
          <a:p>
            <a:pPr>
              <a:lnSpc>
                <a:spcPct val="100000"/>
              </a:lnSpc>
              <a:spcBef>
                <a:spcPct val="0"/>
              </a:spcBef>
              <a:buFontTx/>
              <a:buNone/>
            </a:pPr>
            <a:r>
              <a:rPr lang="en-GB" altLang="en-US" dirty="0">
                <a:solidFill>
                  <a:schemeClr val="tx1"/>
                </a:solidFill>
              </a:rPr>
              <a:t>Lace was a popular material for both men and women, and sleeves were often edged with it. </a:t>
            </a:r>
          </a:p>
        </p:txBody>
      </p:sp>
      <p:sp>
        <p:nvSpPr>
          <p:cNvPr id="18" name="Snip Single Corner Rectangle 17"/>
          <p:cNvSpPr/>
          <p:nvPr/>
        </p:nvSpPr>
        <p:spPr>
          <a:xfrm rot="10800000">
            <a:off x="7039153" y="-1"/>
            <a:ext cx="2104845" cy="608998"/>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7419418" y="110842"/>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3" name="Isosceles Triangle 12"/>
          <p:cNvSpPr/>
          <p:nvPr/>
        </p:nvSpPr>
        <p:spPr>
          <a:xfrm rot="21440127">
            <a:off x="4610728" y="5381405"/>
            <a:ext cx="1193013" cy="840594"/>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55650" y="1341418"/>
            <a:ext cx="5179664" cy="553998"/>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Clothing for the rich during the Stuart era was very elaborate. </a:t>
            </a:r>
          </a:p>
        </p:txBody>
      </p:sp>
      <p:sp>
        <p:nvSpPr>
          <p:cNvPr id="15" name="Rectangle 14"/>
          <p:cNvSpPr/>
          <p:nvPr/>
        </p:nvSpPr>
        <p:spPr>
          <a:xfrm>
            <a:off x="755650" y="3165213"/>
            <a:ext cx="4579043" cy="553998"/>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Many clothes were made from silk brocade, a very expensive fabric. </a:t>
            </a:r>
          </a:p>
        </p:txBody>
      </p:sp>
      <p:sp>
        <p:nvSpPr>
          <p:cNvPr id="16" name="Rectangle 15"/>
          <p:cNvSpPr/>
          <p:nvPr/>
        </p:nvSpPr>
        <p:spPr>
          <a:xfrm>
            <a:off x="755651" y="5292910"/>
            <a:ext cx="4542214" cy="553998"/>
          </a:xfrm>
          <a:prstGeom prst="rect">
            <a:avLst/>
          </a:prstGeom>
        </p:spPr>
        <p:txBody>
          <a:bodyPr wrap="square" lIns="0" tIns="0" rIns="0" bIns="0">
            <a:spAutoFit/>
          </a:bodyPr>
          <a:lstStyle/>
          <a:p>
            <a:pPr>
              <a:lnSpc>
                <a:spcPct val="100000"/>
              </a:lnSpc>
              <a:spcBef>
                <a:spcPct val="0"/>
              </a:spcBef>
              <a:buFontTx/>
              <a:buNone/>
            </a:pPr>
            <a:r>
              <a:rPr lang="en-GB" altLang="en-US" dirty="0"/>
              <a:t>Men and women both wore curled wigs. Both men and women wore make up.</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1727" y="1324888"/>
            <a:ext cx="2586657" cy="5275924"/>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1635" y="955237"/>
            <a:ext cx="2152365" cy="5877824"/>
          </a:xfrm>
          <a:prstGeom prst="rect">
            <a:avLst/>
          </a:prstGeom>
        </p:spPr>
      </p:pic>
    </p:spTree>
    <p:extLst>
      <p:ext uri="{BB962C8B-B14F-4D97-AF65-F5344CB8AC3E}">
        <p14:creationId xmlns:p14="http://schemas.microsoft.com/office/powerpoint/2010/main" val="86308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3941040"/>
            <a:ext cx="5578649" cy="1026023"/>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pPr>
              <a:lnSpc>
                <a:spcPct val="100000"/>
              </a:lnSpc>
              <a:spcBef>
                <a:spcPct val="0"/>
              </a:spcBef>
              <a:buFontTx/>
              <a:buNone/>
            </a:pPr>
            <a:r>
              <a:rPr lang="en-GB" altLang="en-US" sz="1750" dirty="0">
                <a:solidFill>
                  <a:schemeClr val="tx1"/>
                </a:solidFill>
              </a:rPr>
              <a:t> Ruffs (circular collars made of lace and silk) were worn by men and women. The more fashionable a person was, the bigger the ruff would be.</a:t>
            </a:r>
          </a:p>
        </p:txBody>
      </p:sp>
      <p:sp>
        <p:nvSpPr>
          <p:cNvPr id="9" name="Isosceles Triangle 8"/>
          <p:cNvSpPr/>
          <p:nvPr/>
        </p:nvSpPr>
        <p:spPr>
          <a:xfrm rot="12600000">
            <a:off x="6041295" y="1727190"/>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pt-BR" sz="3600" dirty="0">
                <a:latin typeface="+mn-lt"/>
              </a:rPr>
              <a:t>The Tudor Era (1485 – 1603)</a:t>
            </a:r>
            <a:endParaRPr lang="en-GB" sz="3600" dirty="0">
              <a:latin typeface="+mn-lt"/>
            </a:endParaRPr>
          </a:p>
        </p:txBody>
      </p:sp>
      <p:sp>
        <p:nvSpPr>
          <p:cNvPr id="2" name="Rectangle 1"/>
          <p:cNvSpPr/>
          <p:nvPr/>
        </p:nvSpPr>
        <p:spPr>
          <a:xfrm>
            <a:off x="755650" y="1876742"/>
            <a:ext cx="5983237" cy="1026023"/>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60000" bIns="108000" rtlCol="0" anchor="ctr">
            <a:spAutoFit/>
          </a:bodyPr>
          <a:lstStyle/>
          <a:p>
            <a:pPr>
              <a:lnSpc>
                <a:spcPct val="100000"/>
              </a:lnSpc>
              <a:spcBef>
                <a:spcPct val="0"/>
              </a:spcBef>
              <a:buFontTx/>
              <a:buNone/>
            </a:pPr>
            <a:r>
              <a:rPr lang="en-GB" altLang="en-US" sz="1750" dirty="0">
                <a:solidFill>
                  <a:schemeClr val="tx1"/>
                </a:solidFill>
              </a:rPr>
              <a:t>A doublet was a tight fitting jacket worn over the hose which were short-length trousers worn above the knee, a bit like modern day shorts. </a:t>
            </a:r>
          </a:p>
        </p:txBody>
      </p:sp>
      <p:sp>
        <p:nvSpPr>
          <p:cNvPr id="18" name="Snip Single Corner Rectangle 17"/>
          <p:cNvSpPr/>
          <p:nvPr/>
        </p:nvSpPr>
        <p:spPr>
          <a:xfrm rot="10800000">
            <a:off x="7039153" y="-1"/>
            <a:ext cx="2104845" cy="608998"/>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7419418" y="110842"/>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3" name="Isosceles Triangle 12"/>
          <p:cNvSpPr/>
          <p:nvPr/>
        </p:nvSpPr>
        <p:spPr>
          <a:xfrm rot="21440127">
            <a:off x="5954209" y="5381405"/>
            <a:ext cx="1193013" cy="840594"/>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55650" y="1341418"/>
            <a:ext cx="5179664" cy="276999"/>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Tudor men wore outfits called a doublet and hose.</a:t>
            </a:r>
          </a:p>
        </p:txBody>
      </p:sp>
      <p:sp>
        <p:nvSpPr>
          <p:cNvPr id="15" name="Rectangle 14"/>
          <p:cNvSpPr/>
          <p:nvPr/>
        </p:nvSpPr>
        <p:spPr>
          <a:xfrm>
            <a:off x="755651" y="3144851"/>
            <a:ext cx="4955194" cy="538609"/>
          </a:xfrm>
          <a:prstGeom prst="rect">
            <a:avLst/>
          </a:prstGeom>
        </p:spPr>
        <p:txBody>
          <a:bodyPr wrap="square" lIns="0" tIns="0" rIns="0" bIns="0">
            <a:spAutoFit/>
          </a:bodyPr>
          <a:lstStyle/>
          <a:p>
            <a:pPr>
              <a:lnSpc>
                <a:spcPct val="100000"/>
              </a:lnSpc>
              <a:spcBef>
                <a:spcPct val="0"/>
              </a:spcBef>
              <a:buFontTx/>
              <a:buNone/>
            </a:pPr>
            <a:r>
              <a:rPr lang="en-GB" altLang="en-US" sz="1750" dirty="0"/>
              <a:t>They wore white silk stockings and hats decorated with feathers and jewels.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5256" y="1087895"/>
            <a:ext cx="2271835" cy="5618421"/>
          </a:xfrm>
          <a:prstGeom prst="rect">
            <a:avLst/>
          </a:prstGeom>
        </p:spPr>
      </p:pic>
      <p:sp>
        <p:nvSpPr>
          <p:cNvPr id="16" name="Rectangle 15"/>
          <p:cNvSpPr/>
          <p:nvPr/>
        </p:nvSpPr>
        <p:spPr>
          <a:xfrm>
            <a:off x="755651" y="5220266"/>
            <a:ext cx="4448116" cy="807913"/>
          </a:xfrm>
          <a:prstGeom prst="rect">
            <a:avLst/>
          </a:prstGeom>
        </p:spPr>
        <p:txBody>
          <a:bodyPr wrap="square" lIns="0" tIns="0" rIns="0" bIns="0">
            <a:spAutoFit/>
          </a:bodyPr>
          <a:lstStyle/>
          <a:p>
            <a:pPr>
              <a:lnSpc>
                <a:spcPct val="100000"/>
              </a:lnSpc>
              <a:spcBef>
                <a:spcPct val="0"/>
              </a:spcBef>
              <a:buFontTx/>
              <a:buNone/>
            </a:pPr>
            <a:r>
              <a:rPr lang="en-GB" altLang="en-US" sz="1750" dirty="0"/>
              <a:t> Skirts were worn over frames to give the shape shown in the picture. Clothing was made of linen, silk and wool.</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3389" y="1650948"/>
            <a:ext cx="3316777" cy="5131693"/>
          </a:xfrm>
          <a:prstGeom prst="rect">
            <a:avLst/>
          </a:prstGeom>
        </p:spPr>
      </p:pic>
    </p:spTree>
    <p:extLst>
      <p:ext uri="{BB962C8B-B14F-4D97-AF65-F5344CB8AC3E}">
        <p14:creationId xmlns:p14="http://schemas.microsoft.com/office/powerpoint/2010/main" val="358941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87394" y="2281287"/>
            <a:ext cx="5769212" cy="4576713"/>
          </a:xfrm>
          <a:prstGeom prst="rect">
            <a:avLst/>
          </a:prstGeom>
        </p:spPr>
      </p:pic>
      <p:sp>
        <p:nvSpPr>
          <p:cNvPr id="21" name="Title 20"/>
          <p:cNvSpPr>
            <a:spLocks noGrp="1"/>
          </p:cNvSpPr>
          <p:nvPr>
            <p:ph type="title"/>
          </p:nvPr>
        </p:nvSpPr>
        <p:spPr/>
        <p:txBody>
          <a:bodyPr/>
          <a:lstStyle/>
          <a:p>
            <a:r>
              <a:rPr lang="en-GB" sz="3600" dirty="0">
                <a:latin typeface="+mn-lt"/>
              </a:rPr>
              <a:t>Fashion</a:t>
            </a:r>
          </a:p>
        </p:txBody>
      </p:sp>
      <p:sp>
        <p:nvSpPr>
          <p:cNvPr id="2" name="Rectangle 1"/>
          <p:cNvSpPr/>
          <p:nvPr/>
        </p:nvSpPr>
        <p:spPr>
          <a:xfrm>
            <a:off x="755650" y="1353133"/>
            <a:ext cx="7632700" cy="772107"/>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What similarities and differences did you notice? What fashion did you like the most and why? What fashion did you like the least and why?</a:t>
            </a:r>
          </a:p>
        </p:txBody>
      </p:sp>
    </p:spTree>
    <p:extLst>
      <p:ext uri="{BB962C8B-B14F-4D97-AF65-F5344CB8AC3E}">
        <p14:creationId xmlns:p14="http://schemas.microsoft.com/office/powerpoint/2010/main" val="17018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45720" y="1739187"/>
            <a:ext cx="6452560" cy="5118813"/>
          </a:xfrm>
          <a:prstGeom prst="rect">
            <a:avLst/>
          </a:prstGeom>
        </p:spPr>
      </p:pic>
      <p:sp>
        <p:nvSpPr>
          <p:cNvPr id="21" name="Title 20"/>
          <p:cNvSpPr>
            <a:spLocks noGrp="1"/>
          </p:cNvSpPr>
          <p:nvPr>
            <p:ph type="title"/>
          </p:nvPr>
        </p:nvSpPr>
        <p:spPr/>
        <p:txBody>
          <a:bodyPr/>
          <a:lstStyle/>
          <a:p>
            <a:r>
              <a:rPr lang="en-GB" sz="3600" dirty="0">
                <a:latin typeface="+mn-lt"/>
              </a:rPr>
              <a:t>Fashion</a:t>
            </a:r>
          </a:p>
        </p:txBody>
      </p:sp>
      <p:sp>
        <p:nvSpPr>
          <p:cNvPr id="5" name="Rectangle 4"/>
          <p:cNvSpPr/>
          <p:nvPr/>
        </p:nvSpPr>
        <p:spPr>
          <a:xfrm>
            <a:off x="755650" y="1341418"/>
            <a:ext cx="7632700" cy="553998"/>
          </a:xfrm>
          <a:prstGeom prst="rect">
            <a:avLst/>
          </a:prstGeom>
        </p:spPr>
        <p:txBody>
          <a:bodyPr wrap="square" lIns="0" tIns="0" rIns="0" bIns="0">
            <a:spAutoFit/>
          </a:bodyPr>
          <a:lstStyle/>
          <a:p>
            <a:r>
              <a:rPr lang="en-GB" altLang="en-US" dirty="0"/>
              <a:t>What are your favourite things to wear? Why do you like wearing them? Have your tastes in fashion changed over time? If so, how?</a:t>
            </a:r>
            <a:endParaRPr lang="en-GB" dirty="0"/>
          </a:p>
        </p:txBody>
      </p:sp>
      <p:sp>
        <p:nvSpPr>
          <p:cNvPr id="2" name="Rectangle 1"/>
          <p:cNvSpPr/>
          <p:nvPr/>
        </p:nvSpPr>
        <p:spPr>
          <a:xfrm>
            <a:off x="755650" y="4362232"/>
            <a:ext cx="7632700" cy="1049106"/>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If you think fashion has changed during your lifetime, wait until you learn about how much it has changed in history. </a:t>
            </a:r>
          </a:p>
          <a:p>
            <a:r>
              <a:rPr lang="en-GB" altLang="en-US" dirty="0">
                <a:solidFill>
                  <a:schemeClr val="tx1"/>
                </a:solidFill>
              </a:rPr>
              <a:t>Let’s take a trip back in time to learn about clothing from the past.</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3931137"/>
            <a:ext cx="5219195" cy="1049106"/>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44000" bIns="108000" rtlCol="0" anchor="ctr">
            <a:spAutoFit/>
          </a:bodyPr>
          <a:lstStyle/>
          <a:p>
            <a:pPr>
              <a:lnSpc>
                <a:spcPct val="100000"/>
              </a:lnSpc>
              <a:spcBef>
                <a:spcPct val="0"/>
              </a:spcBef>
              <a:buFontTx/>
              <a:buNone/>
            </a:pPr>
            <a:r>
              <a:rPr lang="en-GB" altLang="en-US" dirty="0">
                <a:solidFill>
                  <a:schemeClr val="tx1"/>
                </a:solidFill>
              </a:rPr>
              <a:t>In the late 1990s, jeans were wide at the bottom and very long; jeans often dragged along the floor and got very wet on rainy days.</a:t>
            </a:r>
          </a:p>
        </p:txBody>
      </p:sp>
      <p:sp>
        <p:nvSpPr>
          <p:cNvPr id="9" name="Isosceles Triangle 8"/>
          <p:cNvSpPr/>
          <p:nvPr/>
        </p:nvSpPr>
        <p:spPr>
          <a:xfrm rot="12600000">
            <a:off x="6101930" y="125285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1990s/2000s</a:t>
            </a:r>
          </a:p>
        </p:txBody>
      </p:sp>
      <p:sp>
        <p:nvSpPr>
          <p:cNvPr id="2" name="Rectangle 1"/>
          <p:cNvSpPr/>
          <p:nvPr/>
        </p:nvSpPr>
        <p:spPr>
          <a:xfrm>
            <a:off x="755650" y="2122440"/>
            <a:ext cx="5688282" cy="1049106"/>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576000" bIns="108000" rtlCol="0" anchor="ctr">
            <a:spAutoFit/>
          </a:bodyPr>
          <a:lstStyle/>
          <a:p>
            <a:pPr>
              <a:lnSpc>
                <a:spcPct val="100000"/>
              </a:lnSpc>
              <a:spcBef>
                <a:spcPct val="0"/>
              </a:spcBef>
              <a:buFontTx/>
              <a:buNone/>
            </a:pPr>
            <a:r>
              <a:rPr lang="en-GB" altLang="en-US" dirty="0">
                <a:solidFill>
                  <a:schemeClr val="tx1"/>
                </a:solidFill>
              </a:rPr>
              <a:t>The mid 1990s were known as ‘Cool Britannia’. Pop groups made parka jackets and longer hair popular. During the 2000s, jeans got skinnier.</a:t>
            </a:r>
          </a:p>
        </p:txBody>
      </p:sp>
      <p:sp>
        <p:nvSpPr>
          <p:cNvPr id="3" name="Snip Single Corner Rectangle 2"/>
          <p:cNvSpPr/>
          <p:nvPr/>
        </p:nvSpPr>
        <p:spPr>
          <a:xfrm rot="10800000">
            <a:off x="7039154" y="-1"/>
            <a:ext cx="2104845" cy="765175"/>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657385">
            <a:off x="5247155" y="4913459"/>
            <a:ext cx="1463119" cy="1030910"/>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419418" y="148550"/>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8259" y="1414414"/>
            <a:ext cx="1925118" cy="5384799"/>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0694" y="1435660"/>
            <a:ext cx="1750311" cy="5384799"/>
          </a:xfrm>
          <a:prstGeom prst="rect">
            <a:avLst/>
          </a:prstGeom>
        </p:spPr>
      </p:pic>
      <p:sp>
        <p:nvSpPr>
          <p:cNvPr id="11" name="Rectangle 10"/>
          <p:cNvSpPr/>
          <p:nvPr/>
        </p:nvSpPr>
        <p:spPr>
          <a:xfrm>
            <a:off x="755650" y="1341418"/>
            <a:ext cx="4920531" cy="553998"/>
          </a:xfrm>
          <a:prstGeom prst="rect">
            <a:avLst/>
          </a:prstGeom>
        </p:spPr>
        <p:txBody>
          <a:bodyPr wrap="square" lIns="0" tIns="0" rIns="0" bIns="0">
            <a:spAutoFit/>
          </a:bodyPr>
          <a:lstStyle/>
          <a:p>
            <a:pPr>
              <a:lnSpc>
                <a:spcPct val="100000"/>
              </a:lnSpc>
              <a:spcBef>
                <a:spcPct val="0"/>
              </a:spcBef>
              <a:buFontTx/>
              <a:buNone/>
            </a:pPr>
            <a:r>
              <a:rPr lang="en-GB" altLang="en-US" dirty="0"/>
              <a:t>Cargo trousers with pockets down the side were popular in the 1990s.  </a:t>
            </a:r>
          </a:p>
        </p:txBody>
      </p:sp>
      <p:sp>
        <p:nvSpPr>
          <p:cNvPr id="15" name="Rectangle 14"/>
          <p:cNvSpPr/>
          <p:nvPr/>
        </p:nvSpPr>
        <p:spPr>
          <a:xfrm>
            <a:off x="755650" y="3412842"/>
            <a:ext cx="4920531" cy="276999"/>
          </a:xfrm>
          <a:prstGeom prst="rect">
            <a:avLst/>
          </a:prstGeom>
        </p:spPr>
        <p:txBody>
          <a:bodyPr wrap="square" lIns="0" tIns="0" rIns="0" bIns="0">
            <a:spAutoFit/>
          </a:bodyPr>
          <a:lstStyle/>
          <a:p>
            <a:pPr>
              <a:lnSpc>
                <a:spcPct val="100000"/>
              </a:lnSpc>
              <a:spcBef>
                <a:spcPct val="0"/>
              </a:spcBef>
              <a:buFontTx/>
              <a:buNone/>
            </a:pPr>
            <a:r>
              <a:rPr lang="en-GB" altLang="en-US" dirty="0"/>
              <a:t>Denim was popular with both men and women.</a:t>
            </a:r>
          </a:p>
        </p:txBody>
      </p:sp>
      <p:sp>
        <p:nvSpPr>
          <p:cNvPr id="16" name="Rectangle 15"/>
          <p:cNvSpPr/>
          <p:nvPr/>
        </p:nvSpPr>
        <p:spPr>
          <a:xfrm>
            <a:off x="755651" y="5221539"/>
            <a:ext cx="4201832" cy="553998"/>
          </a:xfrm>
          <a:prstGeom prst="rect">
            <a:avLst/>
          </a:prstGeom>
        </p:spPr>
        <p:txBody>
          <a:bodyPr wrap="square" lIns="0" tIns="0" rIns="0" bIns="0">
            <a:spAutoFit/>
          </a:bodyPr>
          <a:lstStyle/>
          <a:p>
            <a:pPr>
              <a:lnSpc>
                <a:spcPct val="100000"/>
              </a:lnSpc>
              <a:spcBef>
                <a:spcPct val="0"/>
              </a:spcBef>
              <a:buFontTx/>
              <a:buNone/>
            </a:pPr>
            <a:r>
              <a:rPr lang="en-GB" altLang="en-US" dirty="0"/>
              <a:t>Very low-rise jeans and cropped tops were in fashion in the early 2000s. </a:t>
            </a:r>
          </a:p>
        </p:txBody>
      </p:sp>
    </p:spTree>
    <p:extLst>
      <p:ext uri="{BB962C8B-B14F-4D97-AF65-F5344CB8AC3E}">
        <p14:creationId xmlns:p14="http://schemas.microsoft.com/office/powerpoint/2010/main" val="40806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4246182"/>
            <a:ext cx="5421033" cy="772107"/>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44000" bIns="108000" rtlCol="0" anchor="ctr">
            <a:spAutoFit/>
          </a:bodyPr>
          <a:lstStyle/>
          <a:p>
            <a:pPr>
              <a:lnSpc>
                <a:spcPct val="100000"/>
              </a:lnSpc>
              <a:spcBef>
                <a:spcPct val="0"/>
              </a:spcBef>
              <a:buFontTx/>
              <a:buNone/>
            </a:pPr>
            <a:r>
              <a:rPr lang="en-GB" altLang="en-US" dirty="0">
                <a:solidFill>
                  <a:schemeClr val="tx1"/>
                </a:solidFill>
              </a:rPr>
              <a:t>Leg warmers worn around the ankles were </a:t>
            </a:r>
            <a:br>
              <a:rPr lang="en-GB" altLang="en-US" dirty="0">
                <a:solidFill>
                  <a:schemeClr val="tx1"/>
                </a:solidFill>
              </a:rPr>
            </a:br>
            <a:r>
              <a:rPr lang="en-GB" altLang="en-US" dirty="0">
                <a:solidFill>
                  <a:schemeClr val="tx1"/>
                </a:solidFill>
              </a:rPr>
              <a:t>in fashion. </a:t>
            </a:r>
          </a:p>
        </p:txBody>
      </p:sp>
      <p:sp>
        <p:nvSpPr>
          <p:cNvPr id="9" name="Isosceles Triangle 8"/>
          <p:cNvSpPr/>
          <p:nvPr/>
        </p:nvSpPr>
        <p:spPr>
          <a:xfrm rot="12600000">
            <a:off x="6101930" y="125285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1980s</a:t>
            </a:r>
          </a:p>
        </p:txBody>
      </p:sp>
      <p:sp>
        <p:nvSpPr>
          <p:cNvPr id="2" name="Rectangle 1"/>
          <p:cNvSpPr/>
          <p:nvPr/>
        </p:nvSpPr>
        <p:spPr>
          <a:xfrm>
            <a:off x="755650" y="2038368"/>
            <a:ext cx="5688282" cy="1326105"/>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576000" bIns="108000" rtlCol="0" anchor="ctr">
            <a:spAutoFit/>
          </a:bodyPr>
          <a:lstStyle/>
          <a:p>
            <a:pPr>
              <a:lnSpc>
                <a:spcPct val="100000"/>
              </a:lnSpc>
              <a:spcBef>
                <a:spcPct val="0"/>
              </a:spcBef>
              <a:buFontTx/>
              <a:buNone/>
            </a:pPr>
            <a:r>
              <a:rPr lang="en-GB" altLang="en-US" dirty="0">
                <a:solidFill>
                  <a:schemeClr val="tx1"/>
                </a:solidFill>
              </a:rPr>
              <a:t>Clothing was bright and often had patterns. Jeans were stone-washed which made them an icy-blue with markings on them. Ripped jeans became popular in the 1980s.</a:t>
            </a:r>
          </a:p>
        </p:txBody>
      </p:sp>
      <p:sp>
        <p:nvSpPr>
          <p:cNvPr id="3" name="Snip Single Corner Rectangle 2"/>
          <p:cNvSpPr/>
          <p:nvPr/>
        </p:nvSpPr>
        <p:spPr>
          <a:xfrm rot="10800000">
            <a:off x="7039154" y="-1"/>
            <a:ext cx="2104845" cy="765175"/>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657385">
            <a:off x="5247155" y="4913459"/>
            <a:ext cx="1463119" cy="1030910"/>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419418" y="148550"/>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1" name="Rectangle 10"/>
          <p:cNvSpPr/>
          <p:nvPr/>
        </p:nvSpPr>
        <p:spPr>
          <a:xfrm>
            <a:off x="755651" y="1341418"/>
            <a:ext cx="4451732" cy="553998"/>
          </a:xfrm>
          <a:prstGeom prst="rect">
            <a:avLst/>
          </a:prstGeom>
        </p:spPr>
        <p:txBody>
          <a:bodyPr wrap="square" lIns="0" tIns="0" rIns="0" bIns="0">
            <a:spAutoFit/>
          </a:bodyPr>
          <a:lstStyle/>
          <a:p>
            <a:pPr>
              <a:lnSpc>
                <a:spcPct val="100000"/>
              </a:lnSpc>
              <a:spcBef>
                <a:spcPct val="0"/>
              </a:spcBef>
              <a:buFontTx/>
              <a:buNone/>
            </a:pPr>
            <a:r>
              <a:rPr lang="en-GB" altLang="en-US" dirty="0"/>
              <a:t>White slip-on shoes were popular with men in the 1980s. </a:t>
            </a:r>
          </a:p>
        </p:txBody>
      </p:sp>
      <p:sp>
        <p:nvSpPr>
          <p:cNvPr id="15" name="Rectangle 14"/>
          <p:cNvSpPr/>
          <p:nvPr/>
        </p:nvSpPr>
        <p:spPr>
          <a:xfrm>
            <a:off x="755650" y="3495386"/>
            <a:ext cx="4920531" cy="553998"/>
          </a:xfrm>
          <a:prstGeom prst="rect">
            <a:avLst/>
          </a:prstGeom>
        </p:spPr>
        <p:txBody>
          <a:bodyPr wrap="square" lIns="0" tIns="0" rIns="0" bIns="0">
            <a:spAutoFit/>
          </a:bodyPr>
          <a:lstStyle/>
          <a:p>
            <a:pPr>
              <a:lnSpc>
                <a:spcPct val="100000"/>
              </a:lnSpc>
              <a:spcBef>
                <a:spcPct val="0"/>
              </a:spcBef>
              <a:buFontTx/>
              <a:buNone/>
            </a:pPr>
            <a:r>
              <a:rPr lang="en-GB" altLang="en-US" dirty="0"/>
              <a:t>Leggings worn under short floaty skirts were a popular choice for women. </a:t>
            </a:r>
          </a:p>
        </p:txBody>
      </p:sp>
      <p:sp>
        <p:nvSpPr>
          <p:cNvPr id="16" name="Rectangle 15"/>
          <p:cNvSpPr/>
          <p:nvPr/>
        </p:nvSpPr>
        <p:spPr>
          <a:xfrm>
            <a:off x="755651" y="5215088"/>
            <a:ext cx="4201832" cy="830997"/>
          </a:xfrm>
          <a:prstGeom prst="rect">
            <a:avLst/>
          </a:prstGeom>
        </p:spPr>
        <p:txBody>
          <a:bodyPr wrap="square" lIns="0" tIns="0" rIns="0" bIns="0">
            <a:spAutoFit/>
          </a:bodyPr>
          <a:lstStyle/>
          <a:p>
            <a:pPr>
              <a:lnSpc>
                <a:spcPct val="100000"/>
              </a:lnSpc>
              <a:spcBef>
                <a:spcPct val="0"/>
              </a:spcBef>
              <a:buFontTx/>
              <a:buNone/>
            </a:pPr>
            <a:r>
              <a:rPr lang="en-GB" altLang="en-US" dirty="0"/>
              <a:t>Jackets with big shoulder pads and rolled up sleeves were fashionable for both men and women.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2890" y="1502881"/>
            <a:ext cx="2275106" cy="5150509"/>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830" y="1199838"/>
            <a:ext cx="1569968" cy="5502407"/>
          </a:xfrm>
          <a:prstGeom prst="rect">
            <a:avLst/>
          </a:prstGeom>
        </p:spPr>
      </p:pic>
    </p:spTree>
    <p:extLst>
      <p:ext uri="{BB962C8B-B14F-4D97-AF65-F5344CB8AC3E}">
        <p14:creationId xmlns:p14="http://schemas.microsoft.com/office/powerpoint/2010/main" val="391318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4311364"/>
            <a:ext cx="5842375" cy="772107"/>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44000" bIns="108000" rtlCol="0" anchor="ctr">
            <a:spAutoFit/>
          </a:bodyPr>
          <a:lstStyle/>
          <a:p>
            <a:pPr>
              <a:lnSpc>
                <a:spcPct val="100000"/>
              </a:lnSpc>
              <a:spcBef>
                <a:spcPct val="0"/>
              </a:spcBef>
              <a:buFontTx/>
              <a:buNone/>
            </a:pPr>
            <a:r>
              <a:rPr lang="en-GB" altLang="en-US" dirty="0">
                <a:solidFill>
                  <a:schemeClr val="tx1"/>
                </a:solidFill>
              </a:rPr>
              <a:t>Platform shoes, with large soles and heels </a:t>
            </a:r>
            <a:br>
              <a:rPr lang="en-GB" altLang="en-US" dirty="0">
                <a:solidFill>
                  <a:schemeClr val="tx1"/>
                </a:solidFill>
              </a:rPr>
            </a:br>
            <a:r>
              <a:rPr lang="en-GB" altLang="en-US" dirty="0">
                <a:solidFill>
                  <a:schemeClr val="tx1"/>
                </a:solidFill>
              </a:rPr>
              <a:t>were fashionable. </a:t>
            </a:r>
          </a:p>
        </p:txBody>
      </p:sp>
      <p:sp>
        <p:nvSpPr>
          <p:cNvPr id="9" name="Isosceles Triangle 8"/>
          <p:cNvSpPr/>
          <p:nvPr/>
        </p:nvSpPr>
        <p:spPr>
          <a:xfrm rot="12600000">
            <a:off x="6101930" y="125285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1970s</a:t>
            </a:r>
          </a:p>
        </p:txBody>
      </p:sp>
      <p:sp>
        <p:nvSpPr>
          <p:cNvPr id="2" name="Rectangle 1"/>
          <p:cNvSpPr/>
          <p:nvPr/>
        </p:nvSpPr>
        <p:spPr>
          <a:xfrm>
            <a:off x="755650" y="2104010"/>
            <a:ext cx="5842374" cy="1049106"/>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576000" bIns="108000" rtlCol="0" anchor="ctr">
            <a:spAutoFit/>
          </a:bodyPr>
          <a:lstStyle/>
          <a:p>
            <a:pPr>
              <a:lnSpc>
                <a:spcPct val="100000"/>
              </a:lnSpc>
              <a:spcBef>
                <a:spcPct val="0"/>
              </a:spcBef>
              <a:buFontTx/>
              <a:buNone/>
            </a:pPr>
            <a:r>
              <a:rPr lang="en-GB" altLang="en-US" dirty="0">
                <a:solidFill>
                  <a:schemeClr val="tx1"/>
                </a:solidFill>
              </a:rPr>
              <a:t>Tie dying clothes was fashionable. This was when string was tied around clothes which were then dipped in dye, creating swirling patterns.</a:t>
            </a:r>
          </a:p>
        </p:txBody>
      </p:sp>
      <p:sp>
        <p:nvSpPr>
          <p:cNvPr id="3" name="Snip Single Corner Rectangle 2"/>
          <p:cNvSpPr/>
          <p:nvPr/>
        </p:nvSpPr>
        <p:spPr>
          <a:xfrm rot="10800000">
            <a:off x="7039154" y="-1"/>
            <a:ext cx="2104845" cy="765175"/>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657385">
            <a:off x="5247155" y="4913459"/>
            <a:ext cx="1463119" cy="1030910"/>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419418" y="148550"/>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1" name="Rectangle 10"/>
          <p:cNvSpPr/>
          <p:nvPr/>
        </p:nvSpPr>
        <p:spPr>
          <a:xfrm>
            <a:off x="755650" y="1341418"/>
            <a:ext cx="5612851" cy="553998"/>
          </a:xfrm>
          <a:prstGeom prst="rect">
            <a:avLst/>
          </a:prstGeom>
        </p:spPr>
        <p:txBody>
          <a:bodyPr wrap="square" lIns="0" tIns="0" rIns="0" bIns="0">
            <a:spAutoFit/>
          </a:bodyPr>
          <a:lstStyle/>
          <a:p>
            <a:pPr>
              <a:lnSpc>
                <a:spcPct val="100000"/>
              </a:lnSpc>
              <a:spcBef>
                <a:spcPct val="0"/>
              </a:spcBef>
              <a:buFontTx/>
              <a:buNone/>
            </a:pPr>
            <a:r>
              <a:rPr lang="en-GB" altLang="en-US" dirty="0"/>
              <a:t>Trousers that started off tight but flared from the knee down (known as flares or bell bottoms) were popular.</a:t>
            </a:r>
          </a:p>
        </p:txBody>
      </p:sp>
      <p:sp>
        <p:nvSpPr>
          <p:cNvPr id="15" name="Rectangle 14"/>
          <p:cNvSpPr/>
          <p:nvPr/>
        </p:nvSpPr>
        <p:spPr>
          <a:xfrm>
            <a:off x="755650" y="3331733"/>
            <a:ext cx="4920531" cy="830997"/>
          </a:xfrm>
          <a:prstGeom prst="rect">
            <a:avLst/>
          </a:prstGeom>
        </p:spPr>
        <p:txBody>
          <a:bodyPr wrap="square" lIns="0" tIns="0" rIns="0" bIns="0">
            <a:spAutoFit/>
          </a:bodyPr>
          <a:lstStyle/>
          <a:p>
            <a:pPr>
              <a:lnSpc>
                <a:spcPct val="100000"/>
              </a:lnSpc>
              <a:spcBef>
                <a:spcPct val="0"/>
              </a:spcBef>
              <a:buFontTx/>
              <a:buNone/>
            </a:pPr>
            <a:r>
              <a:rPr lang="en-GB" altLang="en-US" dirty="0"/>
              <a:t>Other clothing was floaty and bright. The </a:t>
            </a:r>
            <a:br>
              <a:rPr lang="en-GB" altLang="en-US" dirty="0"/>
            </a:br>
            <a:r>
              <a:rPr lang="en-GB" altLang="en-US" dirty="0"/>
              <a:t>mini-skirts of the 60s were replaced by </a:t>
            </a:r>
            <a:br>
              <a:rPr lang="en-GB" altLang="en-US" dirty="0"/>
            </a:br>
            <a:r>
              <a:rPr lang="en-GB" altLang="en-US" dirty="0"/>
              <a:t>ankle-length ones known as maxi-skirts.</a:t>
            </a:r>
          </a:p>
        </p:txBody>
      </p:sp>
      <p:sp>
        <p:nvSpPr>
          <p:cNvPr id="16" name="Rectangle 15"/>
          <p:cNvSpPr/>
          <p:nvPr/>
        </p:nvSpPr>
        <p:spPr>
          <a:xfrm>
            <a:off x="755651" y="5280270"/>
            <a:ext cx="4201832" cy="553998"/>
          </a:xfrm>
          <a:prstGeom prst="rect">
            <a:avLst/>
          </a:prstGeom>
        </p:spPr>
        <p:txBody>
          <a:bodyPr wrap="square" lIns="0" tIns="0" rIns="0" bIns="0">
            <a:spAutoFit/>
          </a:bodyPr>
          <a:lstStyle/>
          <a:p>
            <a:pPr>
              <a:lnSpc>
                <a:spcPct val="100000"/>
              </a:lnSpc>
              <a:spcBef>
                <a:spcPct val="0"/>
              </a:spcBef>
              <a:buFontTx/>
              <a:buNone/>
            </a:pPr>
            <a:r>
              <a:rPr lang="en-GB" altLang="en-US" dirty="0"/>
              <a:t>Floppy hats with wide brims were popular for women to wear.</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9843" y="1473201"/>
            <a:ext cx="2134927" cy="520849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4870" y="1380405"/>
            <a:ext cx="1690401" cy="5427270"/>
          </a:xfrm>
          <a:prstGeom prst="rect">
            <a:avLst/>
          </a:prstGeom>
        </p:spPr>
      </p:pic>
    </p:spTree>
    <p:extLst>
      <p:ext uri="{BB962C8B-B14F-4D97-AF65-F5344CB8AC3E}">
        <p14:creationId xmlns:p14="http://schemas.microsoft.com/office/powerpoint/2010/main" val="29962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4300986"/>
            <a:ext cx="5779232" cy="1049106"/>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540000" bIns="108000" rtlCol="0" anchor="ctr">
            <a:spAutoFit/>
          </a:bodyPr>
          <a:lstStyle/>
          <a:p>
            <a:pPr>
              <a:lnSpc>
                <a:spcPct val="100000"/>
              </a:lnSpc>
              <a:spcBef>
                <a:spcPct val="0"/>
              </a:spcBef>
              <a:buFontTx/>
              <a:buNone/>
            </a:pPr>
            <a:r>
              <a:rPr lang="en-GB" altLang="en-US" dirty="0">
                <a:solidFill>
                  <a:schemeClr val="tx1"/>
                </a:solidFill>
              </a:rPr>
              <a:t>Inspired by groups such as The Beatles, men’s fashion was still often fairly formal, with suits and ties being popular. </a:t>
            </a:r>
          </a:p>
        </p:txBody>
      </p:sp>
      <p:sp>
        <p:nvSpPr>
          <p:cNvPr id="9" name="Isosceles Triangle 8"/>
          <p:cNvSpPr/>
          <p:nvPr/>
        </p:nvSpPr>
        <p:spPr>
          <a:xfrm rot="12600000">
            <a:off x="6101930" y="125285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1960s</a:t>
            </a:r>
          </a:p>
        </p:txBody>
      </p:sp>
      <p:sp>
        <p:nvSpPr>
          <p:cNvPr id="2" name="Rectangle 1"/>
          <p:cNvSpPr/>
          <p:nvPr/>
        </p:nvSpPr>
        <p:spPr>
          <a:xfrm>
            <a:off x="755650" y="2316830"/>
            <a:ext cx="5842374" cy="772107"/>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576000" bIns="108000" rtlCol="0" anchor="ctr">
            <a:spAutoFit/>
          </a:bodyPr>
          <a:lstStyle/>
          <a:p>
            <a:pPr>
              <a:lnSpc>
                <a:spcPct val="100000"/>
              </a:lnSpc>
              <a:spcBef>
                <a:spcPct val="0"/>
              </a:spcBef>
              <a:buFontTx/>
              <a:buNone/>
            </a:pPr>
            <a:r>
              <a:rPr lang="en-GB" altLang="en-US" dirty="0">
                <a:solidFill>
                  <a:schemeClr val="tx1"/>
                </a:solidFill>
              </a:rPr>
              <a:t>Towards the end of the decade, hot pants (very short shorts) were coming in to fashion. </a:t>
            </a:r>
          </a:p>
        </p:txBody>
      </p:sp>
      <p:sp>
        <p:nvSpPr>
          <p:cNvPr id="3" name="Snip Single Corner Rectangle 2"/>
          <p:cNvSpPr/>
          <p:nvPr/>
        </p:nvSpPr>
        <p:spPr>
          <a:xfrm rot="10800000">
            <a:off x="7039154" y="-1"/>
            <a:ext cx="2104845" cy="765175"/>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1254491">
            <a:off x="5636070" y="5070999"/>
            <a:ext cx="1463119" cy="1030910"/>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419418" y="148550"/>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1" name="Rectangle 10"/>
          <p:cNvSpPr/>
          <p:nvPr/>
        </p:nvSpPr>
        <p:spPr>
          <a:xfrm>
            <a:off x="755650" y="1341418"/>
            <a:ext cx="5480639" cy="830997"/>
          </a:xfrm>
          <a:prstGeom prst="rect">
            <a:avLst/>
          </a:prstGeom>
        </p:spPr>
        <p:txBody>
          <a:bodyPr wrap="square" lIns="0" tIns="0" rIns="0" bIns="0">
            <a:spAutoFit/>
          </a:bodyPr>
          <a:lstStyle/>
          <a:p>
            <a:pPr>
              <a:lnSpc>
                <a:spcPct val="100000"/>
              </a:lnSpc>
              <a:spcBef>
                <a:spcPct val="0"/>
              </a:spcBef>
              <a:buFontTx/>
              <a:buNone/>
            </a:pPr>
            <a:r>
              <a:rPr lang="en-GB" altLang="en-US" dirty="0"/>
              <a:t>The big fashion craze of the 60s for women was the mini-skirt. Many people from older generations were scandalised by the length of these skirts and dresses! </a:t>
            </a:r>
          </a:p>
        </p:txBody>
      </p:sp>
      <p:sp>
        <p:nvSpPr>
          <p:cNvPr id="15" name="Rectangle 14"/>
          <p:cNvSpPr/>
          <p:nvPr/>
        </p:nvSpPr>
        <p:spPr>
          <a:xfrm>
            <a:off x="755650" y="3331733"/>
            <a:ext cx="5101038" cy="830997"/>
          </a:xfrm>
          <a:prstGeom prst="rect">
            <a:avLst/>
          </a:prstGeom>
        </p:spPr>
        <p:txBody>
          <a:bodyPr wrap="square" lIns="0" tIns="0" rIns="0" bIns="0">
            <a:spAutoFit/>
          </a:bodyPr>
          <a:lstStyle/>
          <a:p>
            <a:pPr>
              <a:lnSpc>
                <a:spcPct val="100000"/>
              </a:lnSpc>
              <a:spcBef>
                <a:spcPct val="0"/>
              </a:spcBef>
              <a:buFontTx/>
              <a:buNone/>
            </a:pPr>
            <a:r>
              <a:rPr lang="en-GB" altLang="en-US" dirty="0"/>
              <a:t>Tights had started being sold in the 1950s and were becoming more popular. Over-sized bows and collars on dresses and blouses were popular.</a:t>
            </a:r>
          </a:p>
        </p:txBody>
      </p:sp>
      <p:sp>
        <p:nvSpPr>
          <p:cNvPr id="16" name="Rectangle 15"/>
          <p:cNvSpPr/>
          <p:nvPr/>
        </p:nvSpPr>
        <p:spPr>
          <a:xfrm>
            <a:off x="755651" y="5488349"/>
            <a:ext cx="4488702" cy="553998"/>
          </a:xfrm>
          <a:prstGeom prst="rect">
            <a:avLst/>
          </a:prstGeom>
        </p:spPr>
        <p:txBody>
          <a:bodyPr wrap="square" lIns="0" tIns="0" rIns="0" bIns="0">
            <a:spAutoFit/>
          </a:bodyPr>
          <a:lstStyle/>
          <a:p>
            <a:pPr>
              <a:lnSpc>
                <a:spcPct val="100000"/>
              </a:lnSpc>
              <a:spcBef>
                <a:spcPct val="0"/>
              </a:spcBef>
              <a:buFontTx/>
              <a:buNone/>
            </a:pPr>
            <a:r>
              <a:rPr lang="en-GB" altLang="en-US" dirty="0"/>
              <a:t>There were groups known as ‘Rockers’ who wore jeans, t-shirts and denim jackets.</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6688" y="1172211"/>
            <a:ext cx="2796596" cy="562822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0610" y="1244072"/>
            <a:ext cx="2118403" cy="5564431"/>
          </a:xfrm>
          <a:prstGeom prst="rect">
            <a:avLst/>
          </a:prstGeom>
        </p:spPr>
      </p:pic>
    </p:spTree>
    <p:extLst>
      <p:ext uri="{BB962C8B-B14F-4D97-AF65-F5344CB8AC3E}">
        <p14:creationId xmlns:p14="http://schemas.microsoft.com/office/powerpoint/2010/main" val="957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50" y="4040774"/>
            <a:ext cx="5437760" cy="1002940"/>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44000" bIns="108000" rtlCol="0" anchor="ctr">
            <a:spAutoFit/>
          </a:bodyPr>
          <a:lstStyle/>
          <a:p>
            <a:pPr>
              <a:lnSpc>
                <a:spcPct val="100000"/>
              </a:lnSpc>
              <a:spcBef>
                <a:spcPct val="0"/>
              </a:spcBef>
              <a:buFontTx/>
              <a:buNone/>
            </a:pPr>
            <a:r>
              <a:rPr lang="en-GB" altLang="en-US" sz="1700" dirty="0">
                <a:solidFill>
                  <a:schemeClr val="tx1"/>
                </a:solidFill>
              </a:rPr>
              <a:t>Men often wore suits. On more casual days, they might wear a pull over instead of a suit jacket, but still usually wore a tie. </a:t>
            </a:r>
          </a:p>
        </p:txBody>
      </p:sp>
      <p:sp>
        <p:nvSpPr>
          <p:cNvPr id="9" name="Isosceles Triangle 8"/>
          <p:cNvSpPr/>
          <p:nvPr/>
        </p:nvSpPr>
        <p:spPr>
          <a:xfrm rot="12600000">
            <a:off x="6101930" y="125285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1950s</a:t>
            </a:r>
          </a:p>
        </p:txBody>
      </p:sp>
      <p:sp>
        <p:nvSpPr>
          <p:cNvPr id="2" name="Rectangle 1"/>
          <p:cNvSpPr/>
          <p:nvPr/>
        </p:nvSpPr>
        <p:spPr>
          <a:xfrm>
            <a:off x="755651" y="1716788"/>
            <a:ext cx="5696908" cy="1002940"/>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sz="1700" dirty="0">
                <a:solidFill>
                  <a:schemeClr val="tx1"/>
                </a:solidFill>
              </a:rPr>
              <a:t>Dresses and skirts came to below the knee, and </a:t>
            </a:r>
            <a:br>
              <a:rPr lang="en-GB" altLang="en-US" sz="1700" dirty="0">
                <a:solidFill>
                  <a:schemeClr val="tx1"/>
                </a:solidFill>
              </a:rPr>
            </a:br>
            <a:r>
              <a:rPr lang="en-GB" altLang="en-US" sz="1700" dirty="0">
                <a:solidFill>
                  <a:schemeClr val="tx1"/>
                </a:solidFill>
              </a:rPr>
              <a:t>were made to stand out by putting lots of </a:t>
            </a:r>
            <a:br>
              <a:rPr lang="en-GB" altLang="en-US" sz="1700" dirty="0">
                <a:solidFill>
                  <a:schemeClr val="tx1"/>
                </a:solidFill>
              </a:rPr>
            </a:br>
            <a:r>
              <a:rPr lang="en-GB" altLang="en-US" sz="1700" dirty="0">
                <a:solidFill>
                  <a:schemeClr val="tx1"/>
                </a:solidFill>
              </a:rPr>
              <a:t>petticoats underneath. </a:t>
            </a:r>
          </a:p>
        </p:txBody>
      </p:sp>
      <p:sp>
        <p:nvSpPr>
          <p:cNvPr id="3" name="Snip Single Corner Rectangle 2"/>
          <p:cNvSpPr/>
          <p:nvPr/>
        </p:nvSpPr>
        <p:spPr>
          <a:xfrm rot="10800000">
            <a:off x="7039154" y="-1"/>
            <a:ext cx="2104845" cy="765175"/>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1067463">
            <a:off x="5572405" y="5089124"/>
            <a:ext cx="1508945" cy="1033307"/>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419418" y="148550"/>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1" name="Rectangle 10"/>
          <p:cNvSpPr/>
          <p:nvPr/>
        </p:nvSpPr>
        <p:spPr>
          <a:xfrm>
            <a:off x="755650" y="1341418"/>
            <a:ext cx="5612851" cy="261610"/>
          </a:xfrm>
          <a:prstGeom prst="rect">
            <a:avLst/>
          </a:prstGeom>
        </p:spPr>
        <p:txBody>
          <a:bodyPr wrap="square" lIns="0" tIns="0" rIns="0" bIns="0">
            <a:spAutoFit/>
          </a:bodyPr>
          <a:lstStyle/>
          <a:p>
            <a:pPr>
              <a:lnSpc>
                <a:spcPct val="100000"/>
              </a:lnSpc>
              <a:spcBef>
                <a:spcPct val="0"/>
              </a:spcBef>
              <a:buFontTx/>
              <a:buNone/>
            </a:pPr>
            <a:r>
              <a:rPr lang="en-GB" altLang="en-US" sz="1700" dirty="0"/>
              <a:t>The fashion of the 1950s was still quite formal. </a:t>
            </a:r>
          </a:p>
        </p:txBody>
      </p:sp>
      <p:sp>
        <p:nvSpPr>
          <p:cNvPr id="15" name="Rectangle 14"/>
          <p:cNvSpPr/>
          <p:nvPr/>
        </p:nvSpPr>
        <p:spPr>
          <a:xfrm>
            <a:off x="755650" y="2860193"/>
            <a:ext cx="5268632" cy="1046440"/>
          </a:xfrm>
          <a:prstGeom prst="rect">
            <a:avLst/>
          </a:prstGeom>
        </p:spPr>
        <p:txBody>
          <a:bodyPr wrap="square" lIns="0" tIns="0" rIns="0" bIns="0">
            <a:spAutoFit/>
          </a:bodyPr>
          <a:lstStyle/>
          <a:p>
            <a:pPr>
              <a:lnSpc>
                <a:spcPct val="100000"/>
              </a:lnSpc>
              <a:spcBef>
                <a:spcPct val="0"/>
              </a:spcBef>
              <a:buFontTx/>
              <a:buNone/>
            </a:pPr>
            <a:r>
              <a:rPr lang="en-GB" altLang="en-US" sz="1700" dirty="0"/>
              <a:t>Women frequently wore hats or head scarves </a:t>
            </a:r>
            <a:br>
              <a:rPr lang="en-GB" altLang="en-US" sz="1700" dirty="0"/>
            </a:br>
            <a:r>
              <a:rPr lang="en-GB" altLang="en-US" sz="1700" dirty="0"/>
              <a:t>and gloves. Although women didn’t wear trousers </a:t>
            </a:r>
            <a:br>
              <a:rPr lang="en-GB" altLang="en-US" sz="1700" dirty="0"/>
            </a:br>
            <a:r>
              <a:rPr lang="en-GB" altLang="en-US" sz="1700" dirty="0"/>
              <a:t>as often as today, slim-fitting knee-length trousers called </a:t>
            </a:r>
            <a:r>
              <a:rPr lang="en-GB" altLang="en-US" sz="1700" dirty="0" err="1"/>
              <a:t>capri</a:t>
            </a:r>
            <a:r>
              <a:rPr lang="en-GB" altLang="en-US" sz="1700" dirty="0"/>
              <a:t> pants started being worn.</a:t>
            </a:r>
          </a:p>
        </p:txBody>
      </p:sp>
      <p:sp>
        <p:nvSpPr>
          <p:cNvPr id="16" name="Rectangle 15"/>
          <p:cNvSpPr/>
          <p:nvPr/>
        </p:nvSpPr>
        <p:spPr>
          <a:xfrm>
            <a:off x="755650" y="5216688"/>
            <a:ext cx="5340349" cy="784830"/>
          </a:xfrm>
          <a:prstGeom prst="rect">
            <a:avLst/>
          </a:prstGeom>
        </p:spPr>
        <p:txBody>
          <a:bodyPr wrap="square" lIns="0" tIns="0" rIns="0" bIns="0">
            <a:spAutoFit/>
          </a:bodyPr>
          <a:lstStyle/>
          <a:p>
            <a:pPr>
              <a:lnSpc>
                <a:spcPct val="100000"/>
              </a:lnSpc>
              <a:spcBef>
                <a:spcPct val="0"/>
              </a:spcBef>
              <a:buFontTx/>
              <a:buNone/>
            </a:pPr>
            <a:r>
              <a:rPr lang="en-GB" altLang="en-US" sz="1700" dirty="0"/>
              <a:t>Hats such as homburg hats were still popular. Younger men started to wear jeans, which had traditionally been work wear for men who worked in factories.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3581" y="1380405"/>
            <a:ext cx="3432263" cy="5415049"/>
          </a:xfrm>
          <a:prstGeom prst="rect">
            <a:avLst/>
          </a:prstGeom>
        </p:spPr>
      </p:pic>
    </p:spTree>
    <p:extLst>
      <p:ext uri="{BB962C8B-B14F-4D97-AF65-F5344CB8AC3E}">
        <p14:creationId xmlns:p14="http://schemas.microsoft.com/office/powerpoint/2010/main" val="25590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4326752"/>
            <a:ext cx="5842375" cy="741330"/>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44000" bIns="108000" rtlCol="0" anchor="ctr">
            <a:spAutoFit/>
          </a:bodyPr>
          <a:lstStyle/>
          <a:p>
            <a:pPr>
              <a:lnSpc>
                <a:spcPct val="100000"/>
              </a:lnSpc>
              <a:spcBef>
                <a:spcPct val="0"/>
              </a:spcBef>
              <a:buFontTx/>
              <a:buNone/>
            </a:pPr>
            <a:r>
              <a:rPr lang="en-GB" altLang="en-US" sz="1700" dirty="0">
                <a:solidFill>
                  <a:schemeClr val="tx1"/>
                </a:solidFill>
              </a:rPr>
              <a:t>Suits, ties and hats were popular with men. Pin striped suits were fashionable in the 20s. </a:t>
            </a:r>
          </a:p>
        </p:txBody>
      </p:sp>
      <p:sp>
        <p:nvSpPr>
          <p:cNvPr id="9" name="Isosceles Triangle 8"/>
          <p:cNvSpPr/>
          <p:nvPr/>
        </p:nvSpPr>
        <p:spPr>
          <a:xfrm rot="12600000">
            <a:off x="6101930" y="125285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1920s</a:t>
            </a:r>
          </a:p>
        </p:txBody>
      </p:sp>
      <p:sp>
        <p:nvSpPr>
          <p:cNvPr id="2" name="Rectangle 1"/>
          <p:cNvSpPr/>
          <p:nvPr/>
        </p:nvSpPr>
        <p:spPr>
          <a:xfrm>
            <a:off x="755650" y="1966750"/>
            <a:ext cx="5842374" cy="1002940"/>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576000" bIns="108000" rtlCol="0" anchor="ctr">
            <a:spAutoFit/>
          </a:bodyPr>
          <a:lstStyle/>
          <a:p>
            <a:pPr>
              <a:lnSpc>
                <a:spcPct val="100000"/>
              </a:lnSpc>
              <a:spcBef>
                <a:spcPct val="0"/>
              </a:spcBef>
              <a:buFontTx/>
              <a:buNone/>
            </a:pPr>
            <a:r>
              <a:rPr lang="en-GB" altLang="en-US" sz="1700" dirty="0">
                <a:solidFill>
                  <a:schemeClr val="tx1"/>
                </a:solidFill>
              </a:rPr>
              <a:t>Dresses were below the knee and had a drop waist (where the waist line of the dress fell below the natural waist line). </a:t>
            </a:r>
          </a:p>
        </p:txBody>
      </p:sp>
      <p:sp>
        <p:nvSpPr>
          <p:cNvPr id="3" name="Snip Single Corner Rectangle 2"/>
          <p:cNvSpPr/>
          <p:nvPr/>
        </p:nvSpPr>
        <p:spPr>
          <a:xfrm rot="10800000">
            <a:off x="7039154" y="-1"/>
            <a:ext cx="2104845" cy="765175"/>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1440127">
            <a:off x="5182389" y="4927557"/>
            <a:ext cx="1756238" cy="1237441"/>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7419418" y="148550"/>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1" name="Rectangle 10"/>
          <p:cNvSpPr/>
          <p:nvPr/>
        </p:nvSpPr>
        <p:spPr>
          <a:xfrm>
            <a:off x="755650" y="1341418"/>
            <a:ext cx="5125659" cy="523220"/>
          </a:xfrm>
          <a:prstGeom prst="rect">
            <a:avLst/>
          </a:prstGeom>
        </p:spPr>
        <p:txBody>
          <a:bodyPr wrap="square" lIns="0" tIns="0" rIns="0" bIns="0">
            <a:spAutoFit/>
          </a:bodyPr>
          <a:lstStyle/>
          <a:p>
            <a:pPr>
              <a:lnSpc>
                <a:spcPct val="100000"/>
              </a:lnSpc>
              <a:spcBef>
                <a:spcPct val="0"/>
              </a:spcBef>
              <a:buFontTx/>
              <a:buNone/>
            </a:pPr>
            <a:r>
              <a:rPr lang="en-GB" altLang="en-US" sz="1700" dirty="0"/>
              <a:t>Women’s dresses became shorter and less restrictive in the 1920s.</a:t>
            </a:r>
          </a:p>
        </p:txBody>
      </p:sp>
      <p:sp>
        <p:nvSpPr>
          <p:cNvPr id="15" name="Rectangle 14"/>
          <p:cNvSpPr/>
          <p:nvPr/>
        </p:nvSpPr>
        <p:spPr>
          <a:xfrm>
            <a:off x="755650" y="3118149"/>
            <a:ext cx="4917525" cy="1046440"/>
          </a:xfrm>
          <a:prstGeom prst="rect">
            <a:avLst/>
          </a:prstGeom>
        </p:spPr>
        <p:txBody>
          <a:bodyPr wrap="square" lIns="0" tIns="0" rIns="0" bIns="0">
            <a:spAutoFit/>
          </a:bodyPr>
          <a:lstStyle/>
          <a:p>
            <a:pPr>
              <a:lnSpc>
                <a:spcPct val="100000"/>
              </a:lnSpc>
              <a:spcBef>
                <a:spcPct val="0"/>
              </a:spcBef>
              <a:buFontTx/>
              <a:buNone/>
            </a:pPr>
            <a:r>
              <a:rPr lang="en-GB" altLang="en-US" sz="1700" dirty="0"/>
              <a:t>Women who followed fashions like the one in this picture were known as ‘flapper girls’. The hat in the picture is called a cloche hat and was very popular in the 20s.</a:t>
            </a:r>
          </a:p>
        </p:txBody>
      </p:sp>
      <p:sp>
        <p:nvSpPr>
          <p:cNvPr id="16" name="Rectangle 15"/>
          <p:cNvSpPr/>
          <p:nvPr/>
        </p:nvSpPr>
        <p:spPr>
          <a:xfrm>
            <a:off x="755650" y="5280270"/>
            <a:ext cx="4802467" cy="784830"/>
          </a:xfrm>
          <a:prstGeom prst="rect">
            <a:avLst/>
          </a:prstGeom>
        </p:spPr>
        <p:txBody>
          <a:bodyPr wrap="square" lIns="0" tIns="0" rIns="0" bIns="0">
            <a:spAutoFit/>
          </a:bodyPr>
          <a:lstStyle/>
          <a:p>
            <a:pPr>
              <a:lnSpc>
                <a:spcPct val="100000"/>
              </a:lnSpc>
              <a:spcBef>
                <a:spcPct val="0"/>
              </a:spcBef>
              <a:buFontTx/>
              <a:buNone/>
            </a:pPr>
            <a:r>
              <a:rPr lang="en-GB" altLang="en-US" sz="1700" dirty="0"/>
              <a:t>Hats including ones called fedoras and homburgs were also in fashion. Some men wore white coverings called spats over their shoes.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8101" y="1083529"/>
            <a:ext cx="1631446" cy="5746438"/>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828" y="1005288"/>
            <a:ext cx="1818674" cy="5796647"/>
          </a:xfrm>
          <a:prstGeom prst="rect">
            <a:avLst/>
          </a:prstGeom>
        </p:spPr>
      </p:pic>
    </p:spTree>
    <p:extLst>
      <p:ext uri="{BB962C8B-B14F-4D97-AF65-F5344CB8AC3E}">
        <p14:creationId xmlns:p14="http://schemas.microsoft.com/office/powerpoint/2010/main" val="85999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49" y="4294945"/>
            <a:ext cx="6016087" cy="1002940"/>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24000" bIns="108000" rtlCol="0" anchor="ctr">
            <a:spAutoFit/>
          </a:bodyPr>
          <a:lstStyle/>
          <a:p>
            <a:pPr>
              <a:lnSpc>
                <a:spcPct val="100000"/>
              </a:lnSpc>
              <a:spcBef>
                <a:spcPct val="0"/>
              </a:spcBef>
              <a:buFontTx/>
              <a:buNone/>
            </a:pPr>
            <a:r>
              <a:rPr lang="en-GB" altLang="en-US" sz="1700" dirty="0">
                <a:solidFill>
                  <a:schemeClr val="tx1"/>
                </a:solidFill>
              </a:rPr>
              <a:t>Poor people had to make their shoes last. Many wore hobnail boots which had nails hammered in to the soles to make them last longer. </a:t>
            </a:r>
          </a:p>
        </p:txBody>
      </p:sp>
      <p:sp>
        <p:nvSpPr>
          <p:cNvPr id="9" name="Isosceles Triangle 8"/>
          <p:cNvSpPr/>
          <p:nvPr/>
        </p:nvSpPr>
        <p:spPr>
          <a:xfrm rot="12600000">
            <a:off x="6129677" y="1680808"/>
            <a:ext cx="2246582" cy="1582936"/>
          </a:xfrm>
          <a:prstGeom prst="triangl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The Victorian Era (1837 – 1901)</a:t>
            </a:r>
          </a:p>
        </p:txBody>
      </p:sp>
      <p:sp>
        <p:nvSpPr>
          <p:cNvPr id="2" name="Rectangle 1"/>
          <p:cNvSpPr/>
          <p:nvPr/>
        </p:nvSpPr>
        <p:spPr>
          <a:xfrm>
            <a:off x="755650" y="1995944"/>
            <a:ext cx="6283504" cy="1202994"/>
          </a:xfrm>
          <a:prstGeom prst="rect">
            <a:avLst/>
          </a:prstGeom>
          <a:solidFill>
            <a:schemeClr val="bg1"/>
          </a:solidFill>
          <a:ln w="38100">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116000" bIns="108000" rtlCol="0" anchor="ctr">
            <a:spAutoFit/>
          </a:bodyPr>
          <a:lstStyle/>
          <a:p>
            <a:pPr>
              <a:lnSpc>
                <a:spcPct val="100000"/>
              </a:lnSpc>
              <a:spcBef>
                <a:spcPct val="0"/>
              </a:spcBef>
              <a:buFontTx/>
              <a:buNone/>
            </a:pPr>
            <a:r>
              <a:rPr lang="en-GB" altLang="en-US" sz="1600" dirty="0">
                <a:solidFill>
                  <a:schemeClr val="tx1"/>
                </a:solidFill>
              </a:rPr>
              <a:t>Rich women wore corsets pulled very tight. Hoops and petticoats were worn to make skirts stand out. At one point, bustles were popular. These gave extra shape to the back of a skirt. </a:t>
            </a:r>
          </a:p>
        </p:txBody>
      </p:sp>
      <p:sp>
        <p:nvSpPr>
          <p:cNvPr id="3" name="Snip Single Corner Rectangle 2"/>
          <p:cNvSpPr/>
          <p:nvPr/>
        </p:nvSpPr>
        <p:spPr>
          <a:xfrm rot="10800000">
            <a:off x="7039153" y="-1"/>
            <a:ext cx="2104845" cy="608998"/>
          </a:xfrm>
          <a:prstGeom prst="snip1Rect">
            <a:avLst>
              <a:gd name="adj" fmla="val 50000"/>
            </a:avLst>
          </a:prstGeom>
          <a:solidFill>
            <a:srgbClr val="CA1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rot="21440127">
            <a:off x="5954209" y="5381405"/>
            <a:ext cx="1193013" cy="840594"/>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419418" y="110842"/>
            <a:ext cx="1508722" cy="369332"/>
          </a:xfrm>
          <a:prstGeom prst="rect">
            <a:avLst/>
          </a:prstGeom>
        </p:spPr>
        <p:txBody>
          <a:bodyPr wrap="square" lIns="0" tIns="0" rIns="0" bIns="0">
            <a:spAutoFit/>
          </a:bodyPr>
          <a:lstStyle/>
          <a:p>
            <a:pPr algn="ctr"/>
            <a:r>
              <a:rPr lang="en-GB" altLang="en-US" sz="2400" b="1" dirty="0">
                <a:solidFill>
                  <a:schemeClr val="bg1"/>
                </a:solidFill>
              </a:rPr>
              <a:t>Fashion</a:t>
            </a:r>
            <a:endParaRPr lang="en-GB" sz="2400" b="1" dirty="0">
              <a:solidFill>
                <a:schemeClr val="bg1"/>
              </a:solidFill>
            </a:endParaRPr>
          </a:p>
        </p:txBody>
      </p:sp>
      <p:sp>
        <p:nvSpPr>
          <p:cNvPr id="11" name="Rectangle 10"/>
          <p:cNvSpPr/>
          <p:nvPr/>
        </p:nvSpPr>
        <p:spPr>
          <a:xfrm>
            <a:off x="755650" y="1341418"/>
            <a:ext cx="5842374" cy="492443"/>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sz="1600" dirty="0"/>
              <a:t>Wealthy Victorian men wore suits with waistcoats. Bowler hats and top hats were popular. A pocket watch was often carried.</a:t>
            </a:r>
          </a:p>
        </p:txBody>
      </p:sp>
      <p:sp>
        <p:nvSpPr>
          <p:cNvPr id="15" name="Rectangle 14"/>
          <p:cNvSpPr/>
          <p:nvPr/>
        </p:nvSpPr>
        <p:spPr>
          <a:xfrm>
            <a:off x="755650" y="3361021"/>
            <a:ext cx="5647467" cy="738664"/>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sz="1600" dirty="0"/>
              <a:t>Poor people’s outfits had to be practical and hard-wearing. Clothes were dark as it was difficult to keep clothes clean in factories and mines where many poor people worked.</a:t>
            </a: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2805" y="1341418"/>
            <a:ext cx="1916511" cy="5524060"/>
          </a:xfrm>
          <a:prstGeom prst="rect">
            <a:avLst/>
          </a:prstGeom>
        </p:spPr>
      </p:pic>
      <p:sp>
        <p:nvSpPr>
          <p:cNvPr id="16" name="Rectangle 15"/>
          <p:cNvSpPr/>
          <p:nvPr/>
        </p:nvSpPr>
        <p:spPr>
          <a:xfrm>
            <a:off x="755650" y="5493145"/>
            <a:ext cx="4802467" cy="523220"/>
          </a:xfrm>
          <a:prstGeom prst="rect">
            <a:avLst/>
          </a:prstGeom>
        </p:spPr>
        <p:txBody>
          <a:bodyPr wrap="square" lIns="0" tIns="0" rIns="0" bIns="0">
            <a:spAutoFit/>
          </a:bodyPr>
          <a:lstStyle/>
          <a:p>
            <a:pPr>
              <a:lnSpc>
                <a:spcPct val="100000"/>
              </a:lnSpc>
              <a:spcBef>
                <a:spcPct val="0"/>
              </a:spcBef>
              <a:buFontTx/>
              <a:buNone/>
            </a:pPr>
            <a:r>
              <a:rPr lang="en-GB" altLang="en-US" sz="1700" dirty="0"/>
              <a:t>Men and women wore hats or caps. Men took their hats off inside, women often kept theirs on.</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5843" y="1685553"/>
            <a:ext cx="1810219" cy="4987647"/>
          </a:xfrm>
          <a:prstGeom prst="rect">
            <a:avLst/>
          </a:prstGeom>
        </p:spPr>
      </p:pic>
    </p:spTree>
    <p:extLst>
      <p:ext uri="{BB962C8B-B14F-4D97-AF65-F5344CB8AC3E}">
        <p14:creationId xmlns:p14="http://schemas.microsoft.com/office/powerpoint/2010/main" val="36916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P spid="16"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240</TotalTime>
  <Words>1025</Words>
  <Application>Microsoft Office PowerPoint</Application>
  <PresentationFormat>On-screen Show (4:3)</PresentationFormat>
  <Paragraphs>69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Twinkl</vt:lpstr>
      <vt:lpstr>Calibri</vt:lpstr>
      <vt:lpstr>Office Theme</vt:lpstr>
      <vt:lpstr>PowerPoint Presentation</vt:lpstr>
      <vt:lpstr>Fashion</vt:lpstr>
      <vt:lpstr>1990s/2000s</vt:lpstr>
      <vt:lpstr>1980s</vt:lpstr>
      <vt:lpstr>1970s</vt:lpstr>
      <vt:lpstr>1960s</vt:lpstr>
      <vt:lpstr>1950s</vt:lpstr>
      <vt:lpstr>1920s</vt:lpstr>
      <vt:lpstr>The Victorian Era (1837 – 1901)</vt:lpstr>
      <vt:lpstr>The Stuart Era (1603 – 1714)</vt:lpstr>
      <vt:lpstr>The Tudor Era (1485 – 1603)</vt:lpstr>
      <vt:lpstr>Fashion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Georgia Chappell</dc:creator>
  <cp:lastModifiedBy>Georgia Chappell</cp:lastModifiedBy>
  <cp:revision>21</cp:revision>
  <dcterms:created xsi:type="dcterms:W3CDTF">2019-10-09T13:37:49Z</dcterms:created>
  <dcterms:modified xsi:type="dcterms:W3CDTF">2019-10-14T12:48:46Z</dcterms:modified>
</cp:coreProperties>
</file>